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36"/>
  </p:notesMasterIdLst>
  <p:sldIdLst>
    <p:sldId id="257" r:id="rId2"/>
    <p:sldId id="258" r:id="rId3"/>
    <p:sldId id="332" r:id="rId4"/>
    <p:sldId id="358" r:id="rId5"/>
    <p:sldId id="359" r:id="rId6"/>
    <p:sldId id="360" r:id="rId7"/>
    <p:sldId id="361" r:id="rId8"/>
    <p:sldId id="362" r:id="rId9"/>
    <p:sldId id="363" r:id="rId10"/>
    <p:sldId id="364" r:id="rId11"/>
    <p:sldId id="365" r:id="rId12"/>
    <p:sldId id="341" r:id="rId13"/>
    <p:sldId id="263" r:id="rId14"/>
    <p:sldId id="335" r:id="rId15"/>
    <p:sldId id="370" r:id="rId16"/>
    <p:sldId id="371" r:id="rId17"/>
    <p:sldId id="336" r:id="rId18"/>
    <p:sldId id="369" r:id="rId19"/>
    <p:sldId id="368" r:id="rId20"/>
    <p:sldId id="367" r:id="rId21"/>
    <p:sldId id="366" r:id="rId22"/>
    <p:sldId id="259" r:id="rId23"/>
    <p:sldId id="356" r:id="rId24"/>
    <p:sldId id="344" r:id="rId25"/>
    <p:sldId id="346" r:id="rId26"/>
    <p:sldId id="337" r:id="rId27"/>
    <p:sldId id="345" r:id="rId28"/>
    <p:sldId id="348" r:id="rId29"/>
    <p:sldId id="349" r:id="rId30"/>
    <p:sldId id="351" r:id="rId31"/>
    <p:sldId id="354" r:id="rId32"/>
    <p:sldId id="350" r:id="rId33"/>
    <p:sldId id="352" r:id="rId34"/>
    <p:sldId id="35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9929FC-52FF-4A71-9F17-FB23312EAD67}" v="226" dt="2023-04-07T20:11:50.799"/>
    <p1510:client id="{90BC4D27-6342-2177-6759-EC2634026069}" v="31" dt="2023-04-16T21:15:28.778"/>
    <p1510:client id="{912E7CF5-8A93-195D-A2C4-A4738F47A6CE}" v="82" dt="2023-04-11T19:59:17.245"/>
    <p1510:client id="{BBAB1CAB-5503-B65B-08E3-9CE434BFA702}" v="1144" dt="2023-04-16T11:33:30.426"/>
    <p1510:client id="{CDF3EE00-6B79-6BDA-BB7D-5380837F2C06}" v="312" dt="2023-04-18T12:11:22.5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33"/>
    <p:restoredTop sz="94687"/>
  </p:normalViewPr>
  <p:slideViewPr>
    <p:cSldViewPr snapToGrid="0">
      <p:cViewPr varScale="1">
        <p:scale>
          <a:sx n="120" d="100"/>
          <a:sy n="120" d="100"/>
        </p:scale>
        <p:origin x="216" y="20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5E7C62-429A-4AF9-AF35-1436CA0644DA}"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CCC5A268-349E-4BDE-8813-42A585F8551E}">
      <dgm:prSet/>
      <dgm:spPr/>
      <dgm:t>
        <a:bodyPr/>
        <a:lstStyle/>
        <a:p>
          <a:r>
            <a:rPr lang="en-US"/>
            <a:t>Opposition: 		27/196	13.78%</a:t>
          </a:r>
        </a:p>
      </dgm:t>
    </dgm:pt>
    <dgm:pt modelId="{0DC6277B-0F76-4036-839F-D2827EB8E4E1}" type="parTrans" cxnId="{2E8AE675-419E-4023-BE43-E0D6C11BF6EB}">
      <dgm:prSet/>
      <dgm:spPr/>
      <dgm:t>
        <a:bodyPr/>
        <a:lstStyle/>
        <a:p>
          <a:endParaRPr lang="en-US"/>
        </a:p>
      </dgm:t>
    </dgm:pt>
    <dgm:pt modelId="{F6C8DB65-6CA1-4672-9581-BAB3FD65ABBD}" type="sibTrans" cxnId="{2E8AE675-419E-4023-BE43-E0D6C11BF6EB}">
      <dgm:prSet/>
      <dgm:spPr/>
      <dgm:t>
        <a:bodyPr/>
        <a:lstStyle/>
        <a:p>
          <a:endParaRPr lang="en-US"/>
        </a:p>
      </dgm:t>
    </dgm:pt>
    <dgm:pt modelId="{80569FB2-782E-4B47-8FEF-9067A5C31D79}">
      <dgm:prSet/>
      <dgm:spPr/>
      <dgm:t>
        <a:bodyPr/>
        <a:lstStyle/>
        <a:p>
          <a:r>
            <a:rPr lang="en-US"/>
            <a:t>Government: 		27/320	8.4%</a:t>
          </a:r>
        </a:p>
      </dgm:t>
    </dgm:pt>
    <dgm:pt modelId="{172F53EF-E779-48C1-800C-1535F190D697}" type="parTrans" cxnId="{7F840E07-78D3-465C-BF06-BB30D3D42B08}">
      <dgm:prSet/>
      <dgm:spPr/>
      <dgm:t>
        <a:bodyPr/>
        <a:lstStyle/>
        <a:p>
          <a:endParaRPr lang="en-US"/>
        </a:p>
      </dgm:t>
    </dgm:pt>
    <dgm:pt modelId="{2D66553E-72E3-4AA0-B84C-9222C39D3164}" type="sibTrans" cxnId="{7F840E07-78D3-465C-BF06-BB30D3D42B08}">
      <dgm:prSet/>
      <dgm:spPr/>
      <dgm:t>
        <a:bodyPr/>
        <a:lstStyle/>
        <a:p>
          <a:endParaRPr lang="en-US"/>
        </a:p>
      </dgm:t>
    </dgm:pt>
    <dgm:pt modelId="{2083D984-5EE8-476B-9FDF-8DC678097093}">
      <dgm:prSet/>
      <dgm:spPr/>
      <dgm:t>
        <a:bodyPr/>
        <a:lstStyle/>
        <a:p>
          <a:r>
            <a:rPr lang="en-US"/>
            <a:t>Expert: </a:t>
          </a:r>
        </a:p>
        <a:p>
          <a:r>
            <a:rPr lang="en-US"/>
            <a:t>	2/47	4.6%</a:t>
          </a:r>
        </a:p>
      </dgm:t>
    </dgm:pt>
    <dgm:pt modelId="{565500FB-7F6D-4BF0-84E8-A065CEC59413}" type="parTrans" cxnId="{31703F7C-7655-4D5B-94C9-FB5712BAB423}">
      <dgm:prSet/>
      <dgm:spPr/>
      <dgm:t>
        <a:bodyPr/>
        <a:lstStyle/>
        <a:p>
          <a:endParaRPr lang="en-US"/>
        </a:p>
      </dgm:t>
    </dgm:pt>
    <dgm:pt modelId="{99CE6DE3-7387-43A2-8F49-2C64946BC73A}" type="sibTrans" cxnId="{31703F7C-7655-4D5B-94C9-FB5712BAB423}">
      <dgm:prSet/>
      <dgm:spPr/>
      <dgm:t>
        <a:bodyPr/>
        <a:lstStyle/>
        <a:p>
          <a:endParaRPr lang="en-US"/>
        </a:p>
      </dgm:t>
    </dgm:pt>
    <dgm:pt modelId="{BDD4D90D-9646-4659-8823-A5D992FB7FD8}">
      <dgm:prSet/>
      <dgm:spPr/>
      <dgm:t>
        <a:bodyPr/>
        <a:lstStyle/>
        <a:p>
          <a:r>
            <a:rPr lang="en-US"/>
            <a:t>Church/Observer:</a:t>
          </a:r>
        </a:p>
        <a:p>
          <a:r>
            <a:rPr lang="en-US"/>
            <a:t>	1/4 	25%</a:t>
          </a:r>
        </a:p>
      </dgm:t>
    </dgm:pt>
    <dgm:pt modelId="{C2375FE6-49A2-424B-B9DB-406B452D6E10}" type="parTrans" cxnId="{B36E222C-954F-426F-A98F-E33A08D04034}">
      <dgm:prSet/>
      <dgm:spPr/>
      <dgm:t>
        <a:bodyPr/>
        <a:lstStyle/>
        <a:p>
          <a:endParaRPr lang="en-US"/>
        </a:p>
      </dgm:t>
    </dgm:pt>
    <dgm:pt modelId="{72D93B92-5B50-49F4-AD24-E1115AF4F1A0}" type="sibTrans" cxnId="{B36E222C-954F-426F-A98F-E33A08D04034}">
      <dgm:prSet/>
      <dgm:spPr/>
      <dgm:t>
        <a:bodyPr/>
        <a:lstStyle/>
        <a:p>
          <a:endParaRPr lang="en-US"/>
        </a:p>
      </dgm:t>
    </dgm:pt>
    <dgm:pt modelId="{C09DF76A-FCC8-8D4D-AE8F-70DFA00AE872}" type="pres">
      <dgm:prSet presAssocID="{CB5E7C62-429A-4AF9-AF35-1436CA0644DA}" presName="vert0" presStyleCnt="0">
        <dgm:presLayoutVars>
          <dgm:dir/>
          <dgm:animOne val="branch"/>
          <dgm:animLvl val="lvl"/>
        </dgm:presLayoutVars>
      </dgm:prSet>
      <dgm:spPr/>
    </dgm:pt>
    <dgm:pt modelId="{74F36823-FEA4-BC48-ABEE-DE71C7131020}" type="pres">
      <dgm:prSet presAssocID="{CCC5A268-349E-4BDE-8813-42A585F8551E}" presName="thickLine" presStyleLbl="alignNode1" presStyleIdx="0" presStyleCnt="4"/>
      <dgm:spPr/>
    </dgm:pt>
    <dgm:pt modelId="{DCFC31EF-4014-B34E-8B6B-FFBFC56C8686}" type="pres">
      <dgm:prSet presAssocID="{CCC5A268-349E-4BDE-8813-42A585F8551E}" presName="horz1" presStyleCnt="0"/>
      <dgm:spPr/>
    </dgm:pt>
    <dgm:pt modelId="{C9730DD8-59DE-1C41-9DE9-F8631CF3D150}" type="pres">
      <dgm:prSet presAssocID="{CCC5A268-349E-4BDE-8813-42A585F8551E}" presName="tx1" presStyleLbl="revTx" presStyleIdx="0" presStyleCnt="4"/>
      <dgm:spPr/>
    </dgm:pt>
    <dgm:pt modelId="{93B0AE38-28AC-DC47-A309-092D517397B5}" type="pres">
      <dgm:prSet presAssocID="{CCC5A268-349E-4BDE-8813-42A585F8551E}" presName="vert1" presStyleCnt="0"/>
      <dgm:spPr/>
    </dgm:pt>
    <dgm:pt modelId="{8D01F885-A529-ED46-857F-2DDB38840F8F}" type="pres">
      <dgm:prSet presAssocID="{80569FB2-782E-4B47-8FEF-9067A5C31D79}" presName="thickLine" presStyleLbl="alignNode1" presStyleIdx="1" presStyleCnt="4"/>
      <dgm:spPr/>
    </dgm:pt>
    <dgm:pt modelId="{C37B817F-C5BD-A546-B43A-EA14F090CF19}" type="pres">
      <dgm:prSet presAssocID="{80569FB2-782E-4B47-8FEF-9067A5C31D79}" presName="horz1" presStyleCnt="0"/>
      <dgm:spPr/>
    </dgm:pt>
    <dgm:pt modelId="{FBAE8328-BE8B-8644-AAEF-1DBC29F48DF7}" type="pres">
      <dgm:prSet presAssocID="{80569FB2-782E-4B47-8FEF-9067A5C31D79}" presName="tx1" presStyleLbl="revTx" presStyleIdx="1" presStyleCnt="4"/>
      <dgm:spPr/>
    </dgm:pt>
    <dgm:pt modelId="{65F050B4-009A-F643-92E9-5785AA49A8CB}" type="pres">
      <dgm:prSet presAssocID="{80569FB2-782E-4B47-8FEF-9067A5C31D79}" presName="vert1" presStyleCnt="0"/>
      <dgm:spPr/>
    </dgm:pt>
    <dgm:pt modelId="{BA9044CF-6C1C-944B-AF1E-9B72816D51ED}" type="pres">
      <dgm:prSet presAssocID="{2083D984-5EE8-476B-9FDF-8DC678097093}" presName="thickLine" presStyleLbl="alignNode1" presStyleIdx="2" presStyleCnt="4"/>
      <dgm:spPr/>
    </dgm:pt>
    <dgm:pt modelId="{9B6BDE8E-9DCE-6F4A-A22E-EF0F46596139}" type="pres">
      <dgm:prSet presAssocID="{2083D984-5EE8-476B-9FDF-8DC678097093}" presName="horz1" presStyleCnt="0"/>
      <dgm:spPr/>
    </dgm:pt>
    <dgm:pt modelId="{2D1C5F1A-8229-B944-957E-CAFCBDE19811}" type="pres">
      <dgm:prSet presAssocID="{2083D984-5EE8-476B-9FDF-8DC678097093}" presName="tx1" presStyleLbl="revTx" presStyleIdx="2" presStyleCnt="4"/>
      <dgm:spPr/>
    </dgm:pt>
    <dgm:pt modelId="{19F14BE1-3045-854A-A2D6-B3B64C69E943}" type="pres">
      <dgm:prSet presAssocID="{2083D984-5EE8-476B-9FDF-8DC678097093}" presName="vert1" presStyleCnt="0"/>
      <dgm:spPr/>
    </dgm:pt>
    <dgm:pt modelId="{F64A2656-71AD-7D4C-A40A-D697142902C0}" type="pres">
      <dgm:prSet presAssocID="{BDD4D90D-9646-4659-8823-A5D992FB7FD8}" presName="thickLine" presStyleLbl="alignNode1" presStyleIdx="3" presStyleCnt="4"/>
      <dgm:spPr/>
    </dgm:pt>
    <dgm:pt modelId="{5A99BD94-7FC6-5B46-B042-1F5C1766AF84}" type="pres">
      <dgm:prSet presAssocID="{BDD4D90D-9646-4659-8823-A5D992FB7FD8}" presName="horz1" presStyleCnt="0"/>
      <dgm:spPr/>
    </dgm:pt>
    <dgm:pt modelId="{EEDA5EC1-CF92-2241-8C64-6F8C4F94765C}" type="pres">
      <dgm:prSet presAssocID="{BDD4D90D-9646-4659-8823-A5D992FB7FD8}" presName="tx1" presStyleLbl="revTx" presStyleIdx="3" presStyleCnt="4"/>
      <dgm:spPr/>
    </dgm:pt>
    <dgm:pt modelId="{67B798FF-D416-2E41-B91D-9BF0AA201E84}" type="pres">
      <dgm:prSet presAssocID="{BDD4D90D-9646-4659-8823-A5D992FB7FD8}" presName="vert1" presStyleCnt="0"/>
      <dgm:spPr/>
    </dgm:pt>
  </dgm:ptLst>
  <dgm:cxnLst>
    <dgm:cxn modelId="{7F840E07-78D3-465C-BF06-BB30D3D42B08}" srcId="{CB5E7C62-429A-4AF9-AF35-1436CA0644DA}" destId="{80569FB2-782E-4B47-8FEF-9067A5C31D79}" srcOrd="1" destOrd="0" parTransId="{172F53EF-E779-48C1-800C-1535F190D697}" sibTransId="{2D66553E-72E3-4AA0-B84C-9222C39D3164}"/>
    <dgm:cxn modelId="{B36E222C-954F-426F-A98F-E33A08D04034}" srcId="{CB5E7C62-429A-4AF9-AF35-1436CA0644DA}" destId="{BDD4D90D-9646-4659-8823-A5D992FB7FD8}" srcOrd="3" destOrd="0" parTransId="{C2375FE6-49A2-424B-B9DB-406B452D6E10}" sibTransId="{72D93B92-5B50-49F4-AD24-E1115AF4F1A0}"/>
    <dgm:cxn modelId="{978B895A-0472-984B-B7C9-746D62B0DA38}" type="presOf" srcId="{80569FB2-782E-4B47-8FEF-9067A5C31D79}" destId="{FBAE8328-BE8B-8644-AAEF-1DBC29F48DF7}" srcOrd="0" destOrd="0" presId="urn:microsoft.com/office/officeart/2008/layout/LinedList"/>
    <dgm:cxn modelId="{2E8AE675-419E-4023-BE43-E0D6C11BF6EB}" srcId="{CB5E7C62-429A-4AF9-AF35-1436CA0644DA}" destId="{CCC5A268-349E-4BDE-8813-42A585F8551E}" srcOrd="0" destOrd="0" parTransId="{0DC6277B-0F76-4036-839F-D2827EB8E4E1}" sibTransId="{F6C8DB65-6CA1-4672-9581-BAB3FD65ABBD}"/>
    <dgm:cxn modelId="{31703F7C-7655-4D5B-94C9-FB5712BAB423}" srcId="{CB5E7C62-429A-4AF9-AF35-1436CA0644DA}" destId="{2083D984-5EE8-476B-9FDF-8DC678097093}" srcOrd="2" destOrd="0" parTransId="{565500FB-7F6D-4BF0-84E8-A065CEC59413}" sibTransId="{99CE6DE3-7387-43A2-8F49-2C64946BC73A}"/>
    <dgm:cxn modelId="{004B3B8D-BEE7-4344-9C3F-4548C5654E95}" type="presOf" srcId="{2083D984-5EE8-476B-9FDF-8DC678097093}" destId="{2D1C5F1A-8229-B944-957E-CAFCBDE19811}" srcOrd="0" destOrd="0" presId="urn:microsoft.com/office/officeart/2008/layout/LinedList"/>
    <dgm:cxn modelId="{E4F00E9B-AABC-9E48-93D5-52793963236F}" type="presOf" srcId="{CB5E7C62-429A-4AF9-AF35-1436CA0644DA}" destId="{C09DF76A-FCC8-8D4D-AE8F-70DFA00AE872}" srcOrd="0" destOrd="0" presId="urn:microsoft.com/office/officeart/2008/layout/LinedList"/>
    <dgm:cxn modelId="{160142B3-6BBF-3C46-88CD-87FD7F3AF5DA}" type="presOf" srcId="{CCC5A268-349E-4BDE-8813-42A585F8551E}" destId="{C9730DD8-59DE-1C41-9DE9-F8631CF3D150}" srcOrd="0" destOrd="0" presId="urn:microsoft.com/office/officeart/2008/layout/LinedList"/>
    <dgm:cxn modelId="{1871EFB7-557A-394F-931E-68000225AAED}" type="presOf" srcId="{BDD4D90D-9646-4659-8823-A5D992FB7FD8}" destId="{EEDA5EC1-CF92-2241-8C64-6F8C4F94765C}" srcOrd="0" destOrd="0" presId="urn:microsoft.com/office/officeart/2008/layout/LinedList"/>
    <dgm:cxn modelId="{ABEC542B-4543-7147-9C58-111D247FBFB9}" type="presParOf" srcId="{C09DF76A-FCC8-8D4D-AE8F-70DFA00AE872}" destId="{74F36823-FEA4-BC48-ABEE-DE71C7131020}" srcOrd="0" destOrd="0" presId="urn:microsoft.com/office/officeart/2008/layout/LinedList"/>
    <dgm:cxn modelId="{B9C94D8D-51D4-7F4A-91A9-5C0AC86206CF}" type="presParOf" srcId="{C09DF76A-FCC8-8D4D-AE8F-70DFA00AE872}" destId="{DCFC31EF-4014-B34E-8B6B-FFBFC56C8686}" srcOrd="1" destOrd="0" presId="urn:microsoft.com/office/officeart/2008/layout/LinedList"/>
    <dgm:cxn modelId="{BD0B9378-E601-FB48-A8E1-E4E8D470A35A}" type="presParOf" srcId="{DCFC31EF-4014-B34E-8B6B-FFBFC56C8686}" destId="{C9730DD8-59DE-1C41-9DE9-F8631CF3D150}" srcOrd="0" destOrd="0" presId="urn:microsoft.com/office/officeart/2008/layout/LinedList"/>
    <dgm:cxn modelId="{79A19904-8AE2-E445-9BC0-8D4A72BCEE85}" type="presParOf" srcId="{DCFC31EF-4014-B34E-8B6B-FFBFC56C8686}" destId="{93B0AE38-28AC-DC47-A309-092D517397B5}" srcOrd="1" destOrd="0" presId="urn:microsoft.com/office/officeart/2008/layout/LinedList"/>
    <dgm:cxn modelId="{1C029FC9-882F-DC4F-85C8-ECB99A45EA15}" type="presParOf" srcId="{C09DF76A-FCC8-8D4D-AE8F-70DFA00AE872}" destId="{8D01F885-A529-ED46-857F-2DDB38840F8F}" srcOrd="2" destOrd="0" presId="urn:microsoft.com/office/officeart/2008/layout/LinedList"/>
    <dgm:cxn modelId="{007451F7-93C4-184E-8EEA-28F8811D5895}" type="presParOf" srcId="{C09DF76A-FCC8-8D4D-AE8F-70DFA00AE872}" destId="{C37B817F-C5BD-A546-B43A-EA14F090CF19}" srcOrd="3" destOrd="0" presId="urn:microsoft.com/office/officeart/2008/layout/LinedList"/>
    <dgm:cxn modelId="{6E42EC26-2633-8C4B-BA20-CD7A8F495B14}" type="presParOf" srcId="{C37B817F-C5BD-A546-B43A-EA14F090CF19}" destId="{FBAE8328-BE8B-8644-AAEF-1DBC29F48DF7}" srcOrd="0" destOrd="0" presId="urn:microsoft.com/office/officeart/2008/layout/LinedList"/>
    <dgm:cxn modelId="{3A1A9365-F82E-D241-95FD-78A56890AE42}" type="presParOf" srcId="{C37B817F-C5BD-A546-B43A-EA14F090CF19}" destId="{65F050B4-009A-F643-92E9-5785AA49A8CB}" srcOrd="1" destOrd="0" presId="urn:microsoft.com/office/officeart/2008/layout/LinedList"/>
    <dgm:cxn modelId="{59659B25-D6E6-2844-BC66-5E12FEB77EB2}" type="presParOf" srcId="{C09DF76A-FCC8-8D4D-AE8F-70DFA00AE872}" destId="{BA9044CF-6C1C-944B-AF1E-9B72816D51ED}" srcOrd="4" destOrd="0" presId="urn:microsoft.com/office/officeart/2008/layout/LinedList"/>
    <dgm:cxn modelId="{30442294-3852-EB47-80A1-2662C38BA7C3}" type="presParOf" srcId="{C09DF76A-FCC8-8D4D-AE8F-70DFA00AE872}" destId="{9B6BDE8E-9DCE-6F4A-A22E-EF0F46596139}" srcOrd="5" destOrd="0" presId="urn:microsoft.com/office/officeart/2008/layout/LinedList"/>
    <dgm:cxn modelId="{E1DDD2B3-70A3-F148-9933-136DDA357BBC}" type="presParOf" srcId="{9B6BDE8E-9DCE-6F4A-A22E-EF0F46596139}" destId="{2D1C5F1A-8229-B944-957E-CAFCBDE19811}" srcOrd="0" destOrd="0" presId="urn:microsoft.com/office/officeart/2008/layout/LinedList"/>
    <dgm:cxn modelId="{7F0D3512-39A8-BF45-A3CA-F440EC3E8929}" type="presParOf" srcId="{9B6BDE8E-9DCE-6F4A-A22E-EF0F46596139}" destId="{19F14BE1-3045-854A-A2D6-B3B64C69E943}" srcOrd="1" destOrd="0" presId="urn:microsoft.com/office/officeart/2008/layout/LinedList"/>
    <dgm:cxn modelId="{7DE38AFC-015F-FA4F-899A-0BDA6B3DF82B}" type="presParOf" srcId="{C09DF76A-FCC8-8D4D-AE8F-70DFA00AE872}" destId="{F64A2656-71AD-7D4C-A40A-D697142902C0}" srcOrd="6" destOrd="0" presId="urn:microsoft.com/office/officeart/2008/layout/LinedList"/>
    <dgm:cxn modelId="{24979AE6-342E-9B49-824D-927427FB5180}" type="presParOf" srcId="{C09DF76A-FCC8-8D4D-AE8F-70DFA00AE872}" destId="{5A99BD94-7FC6-5B46-B042-1F5C1766AF84}" srcOrd="7" destOrd="0" presId="urn:microsoft.com/office/officeart/2008/layout/LinedList"/>
    <dgm:cxn modelId="{ACEE1098-869F-3444-A4E8-A1B336410B4A}" type="presParOf" srcId="{5A99BD94-7FC6-5B46-B042-1F5C1766AF84}" destId="{EEDA5EC1-CF92-2241-8C64-6F8C4F94765C}" srcOrd="0" destOrd="0" presId="urn:microsoft.com/office/officeart/2008/layout/LinedList"/>
    <dgm:cxn modelId="{F0478646-1055-5F44-BF66-FE01F88A0321}" type="presParOf" srcId="{5A99BD94-7FC6-5B46-B042-1F5C1766AF84}" destId="{67B798FF-D416-2E41-B91D-9BF0AA201E84}"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36823-FEA4-BC48-ABEE-DE71C7131020}">
      <dsp:nvSpPr>
        <dsp:cNvPr id="0" name=""/>
        <dsp:cNvSpPr/>
      </dsp:nvSpPr>
      <dsp:spPr>
        <a:xfrm>
          <a:off x="0" y="0"/>
          <a:ext cx="51419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730DD8-59DE-1C41-9DE9-F8631CF3D150}">
      <dsp:nvSpPr>
        <dsp:cNvPr id="0" name=""/>
        <dsp:cNvSpPr/>
      </dsp:nvSpPr>
      <dsp:spPr>
        <a:xfrm>
          <a:off x="0" y="0"/>
          <a:ext cx="5141912" cy="1351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Opposition: 		27/196	13.78%</a:t>
          </a:r>
        </a:p>
      </dsp:txBody>
      <dsp:txXfrm>
        <a:off x="0" y="0"/>
        <a:ext cx="5141912" cy="1351756"/>
      </dsp:txXfrm>
    </dsp:sp>
    <dsp:sp modelId="{8D01F885-A529-ED46-857F-2DDB38840F8F}">
      <dsp:nvSpPr>
        <dsp:cNvPr id="0" name=""/>
        <dsp:cNvSpPr/>
      </dsp:nvSpPr>
      <dsp:spPr>
        <a:xfrm>
          <a:off x="0" y="1351756"/>
          <a:ext cx="51419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AE8328-BE8B-8644-AAEF-1DBC29F48DF7}">
      <dsp:nvSpPr>
        <dsp:cNvPr id="0" name=""/>
        <dsp:cNvSpPr/>
      </dsp:nvSpPr>
      <dsp:spPr>
        <a:xfrm>
          <a:off x="0" y="1351756"/>
          <a:ext cx="5141912" cy="1351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Government: 		27/320	8.4%</a:t>
          </a:r>
        </a:p>
      </dsp:txBody>
      <dsp:txXfrm>
        <a:off x="0" y="1351756"/>
        <a:ext cx="5141912" cy="1351756"/>
      </dsp:txXfrm>
    </dsp:sp>
    <dsp:sp modelId="{BA9044CF-6C1C-944B-AF1E-9B72816D51ED}">
      <dsp:nvSpPr>
        <dsp:cNvPr id="0" name=""/>
        <dsp:cNvSpPr/>
      </dsp:nvSpPr>
      <dsp:spPr>
        <a:xfrm>
          <a:off x="0" y="2703512"/>
          <a:ext cx="51419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1C5F1A-8229-B944-957E-CAFCBDE19811}">
      <dsp:nvSpPr>
        <dsp:cNvPr id="0" name=""/>
        <dsp:cNvSpPr/>
      </dsp:nvSpPr>
      <dsp:spPr>
        <a:xfrm>
          <a:off x="0" y="2703512"/>
          <a:ext cx="5141912" cy="1351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Expert: </a:t>
          </a:r>
        </a:p>
        <a:p>
          <a:pPr marL="0" lvl="0" indent="0" algn="l" defTabSz="1511300">
            <a:lnSpc>
              <a:spcPct val="90000"/>
            </a:lnSpc>
            <a:spcBef>
              <a:spcPct val="0"/>
            </a:spcBef>
            <a:spcAft>
              <a:spcPct val="35000"/>
            </a:spcAft>
            <a:buNone/>
          </a:pPr>
          <a:r>
            <a:rPr lang="en-US" sz="3400" kern="1200"/>
            <a:t>	2/47	4.6%</a:t>
          </a:r>
        </a:p>
      </dsp:txBody>
      <dsp:txXfrm>
        <a:off x="0" y="2703512"/>
        <a:ext cx="5141912" cy="1351756"/>
      </dsp:txXfrm>
    </dsp:sp>
    <dsp:sp modelId="{F64A2656-71AD-7D4C-A40A-D697142902C0}">
      <dsp:nvSpPr>
        <dsp:cNvPr id="0" name=""/>
        <dsp:cNvSpPr/>
      </dsp:nvSpPr>
      <dsp:spPr>
        <a:xfrm>
          <a:off x="0" y="4055268"/>
          <a:ext cx="51419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DA5EC1-CF92-2241-8C64-6F8C4F94765C}">
      <dsp:nvSpPr>
        <dsp:cNvPr id="0" name=""/>
        <dsp:cNvSpPr/>
      </dsp:nvSpPr>
      <dsp:spPr>
        <a:xfrm>
          <a:off x="0" y="4055268"/>
          <a:ext cx="5141912" cy="1351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Church/Observer:</a:t>
          </a:r>
        </a:p>
        <a:p>
          <a:pPr marL="0" lvl="0" indent="0" algn="l" defTabSz="1511300">
            <a:lnSpc>
              <a:spcPct val="90000"/>
            </a:lnSpc>
            <a:spcBef>
              <a:spcPct val="0"/>
            </a:spcBef>
            <a:spcAft>
              <a:spcPct val="35000"/>
            </a:spcAft>
            <a:buNone/>
          </a:pPr>
          <a:r>
            <a:rPr lang="en-US" sz="3400" kern="1200"/>
            <a:t>	1/4 	25%</a:t>
          </a:r>
        </a:p>
      </dsp:txBody>
      <dsp:txXfrm>
        <a:off x="0" y="4055268"/>
        <a:ext cx="5141912" cy="135175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92F786-91CF-D346-B304-3F3935FF0D55}" type="datetimeFigureOut">
              <a:rPr lang="en-US" smtClean="0"/>
              <a:t>2/27/24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02B284-BAC0-2640-89E3-E4174D74A637}" type="slidenum">
              <a:rPr lang="en-US" smtClean="0"/>
              <a:t>‹#›</a:t>
            </a:fld>
            <a:endParaRPr lang="en-US"/>
          </a:p>
        </p:txBody>
      </p:sp>
    </p:spTree>
    <p:extLst>
      <p:ext uri="{BB962C8B-B14F-4D97-AF65-F5344CB8AC3E}">
        <p14:creationId xmlns:p14="http://schemas.microsoft.com/office/powerpoint/2010/main" val="3037328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Dziękuję</a:t>
            </a:r>
            <a:r>
              <a:rPr lang="en-US"/>
              <a:t> </a:t>
            </a:r>
            <a:r>
              <a:rPr lang="en-US" err="1"/>
              <a:t>bardzo</a:t>
            </a:r>
            <a:r>
              <a:rPr lang="en-US"/>
              <a:t> za </a:t>
            </a:r>
            <a:r>
              <a:rPr lang="en-US" err="1"/>
              <a:t>obecność</a:t>
            </a:r>
            <a:r>
              <a:rPr lang="en-US"/>
              <a:t>. </a:t>
            </a:r>
            <a:r>
              <a:rPr lang="en-US" err="1"/>
              <a:t>Jestem</a:t>
            </a:r>
            <a:r>
              <a:rPr lang="en-US"/>
              <a:t> </a:t>
            </a:r>
            <a:r>
              <a:rPr lang="en-US" err="1"/>
              <a:t>bardzo</a:t>
            </a:r>
            <a:r>
              <a:rPr lang="en-US"/>
              <a:t> </a:t>
            </a:r>
            <a:r>
              <a:rPr lang="en-US" err="1"/>
              <a:t>podekscytowany</a:t>
            </a:r>
            <a:r>
              <a:rPr lang="en-US"/>
              <a:t>, </a:t>
            </a:r>
            <a:r>
              <a:rPr lang="en-US" err="1"/>
              <a:t>że</a:t>
            </a:r>
            <a:r>
              <a:rPr lang="en-US"/>
              <a:t> </a:t>
            </a:r>
            <a:r>
              <a:rPr lang="en-US" err="1"/>
              <a:t>mogę</a:t>
            </a:r>
            <a:r>
              <a:rPr lang="en-US"/>
              <a:t> </a:t>
            </a:r>
            <a:r>
              <a:rPr lang="en-US" err="1"/>
              <a:t>podzielić</a:t>
            </a:r>
            <a:r>
              <a:rPr lang="en-US"/>
              <a:t> </a:t>
            </a:r>
            <a:r>
              <a:rPr lang="en-US" err="1"/>
              <a:t>się</a:t>
            </a:r>
            <a:r>
              <a:rPr lang="en-US"/>
              <a:t> z </a:t>
            </a:r>
            <a:r>
              <a:rPr lang="en-US" err="1"/>
              <a:t>Tobą</a:t>
            </a:r>
            <a:r>
              <a:rPr lang="en-US"/>
              <a:t> </a:t>
            </a:r>
            <a:r>
              <a:rPr lang="en-US" err="1"/>
              <a:t>naszymi</a:t>
            </a:r>
            <a:r>
              <a:rPr lang="en-US"/>
              <a:t> </a:t>
            </a:r>
            <a:r>
              <a:rPr lang="en-US" err="1"/>
              <a:t>badaniami</a:t>
            </a:r>
            <a:r>
              <a:rPr lang="en-US"/>
              <a:t>. </a:t>
            </a:r>
            <a:r>
              <a:rPr lang="en-US" err="1"/>
              <a:t>Niestety</a:t>
            </a:r>
            <a:r>
              <a:rPr lang="en-US"/>
              <a:t> ja </a:t>
            </a:r>
            <a:r>
              <a:rPr lang="en-US" err="1"/>
              <a:t>tylko</a:t>
            </a:r>
            <a:r>
              <a:rPr lang="en-US"/>
              <a:t> </a:t>
            </a:r>
            <a:r>
              <a:rPr lang="en-US" err="1"/>
              <a:t>słabo</a:t>
            </a:r>
            <a:r>
              <a:rPr lang="en-US"/>
              <a:t> </a:t>
            </a:r>
            <a:r>
              <a:rPr lang="en-US" err="1"/>
              <a:t>mówię</a:t>
            </a:r>
            <a:r>
              <a:rPr lang="en-US"/>
              <a:t> po </a:t>
            </a:r>
            <a:r>
              <a:rPr lang="en-US" err="1"/>
              <a:t>polsku</a:t>
            </a:r>
            <a:r>
              <a:rPr lang="en-US"/>
              <a:t> a Kelly </a:t>
            </a:r>
            <a:r>
              <a:rPr lang="en-US" err="1"/>
              <a:t>nie</a:t>
            </a:r>
            <a:r>
              <a:rPr lang="en-US"/>
              <a:t> </a:t>
            </a:r>
            <a:r>
              <a:rPr lang="en-US" err="1"/>
              <a:t>mówi</a:t>
            </a:r>
            <a:r>
              <a:rPr lang="en-US"/>
              <a:t> </a:t>
            </a:r>
            <a:r>
              <a:rPr lang="en-US" err="1"/>
              <a:t>nic.</a:t>
            </a:r>
            <a:r>
              <a:rPr lang="en-US"/>
              <a:t> A </a:t>
            </a:r>
            <a:r>
              <a:rPr lang="en-US" err="1"/>
              <a:t>więc</a:t>
            </a:r>
            <a:r>
              <a:rPr lang="en-US"/>
              <a:t>,</a:t>
            </a:r>
            <a:r>
              <a:rPr lang="en-US">
                <a:cs typeface="Calibri"/>
              </a:rPr>
              <a:t> . . . </a:t>
            </a:r>
            <a:endParaRPr lang="en-US"/>
          </a:p>
          <a:p>
            <a:endParaRPr lang="en-US">
              <a:cs typeface="Calibri"/>
            </a:endParaRPr>
          </a:p>
          <a:p>
            <a:pPr marL="171450" indent="-171450">
              <a:buFont typeface="Calibri"/>
              <a:buChar char="-"/>
            </a:pPr>
            <a:r>
              <a:rPr lang="en-US">
                <a:cs typeface="Calibri"/>
              </a:rPr>
              <a:t>Thank you to the Institute for hosting me these past months</a:t>
            </a:r>
          </a:p>
          <a:p>
            <a:pPr marL="171450" indent="-171450">
              <a:buFont typeface="Calibri"/>
              <a:buChar char="-"/>
            </a:pPr>
            <a:r>
              <a:rPr lang="en-US">
                <a:cs typeface="Calibri"/>
              </a:rPr>
              <a:t>Today, I want to accomplish three key tasks:</a:t>
            </a:r>
          </a:p>
          <a:p>
            <a:pPr marL="228600" indent="-228600">
              <a:buAutoNum type="arabicParenR"/>
            </a:pPr>
            <a:r>
              <a:rPr lang="en-US">
                <a:cs typeface="Calibri"/>
              </a:rPr>
              <a:t>To introduce to you a relational dataset focused on the participants in the Polish Round Table process and a purpose-built network analysis tool that allows us and any interested scholars to visualize the shifting connections between these individuals over the course of the Cold War, from the 1940s to 1989. World premier. .. We'll be providing a link to instructions on how to actual utilize both the dataset and the connected R Shiny App for visualization and analysis.</a:t>
            </a:r>
          </a:p>
          <a:p>
            <a:pPr marL="228600" indent="-228600">
              <a:buAutoNum type="arabicParenR"/>
            </a:pPr>
            <a:r>
              <a:rPr lang="en-US">
                <a:cs typeface="Calibri"/>
              </a:rPr>
              <a:t> I will spend some time explaining how I am using this network analysis tool for my own research interests focused on the effects of U.S. exchange programs on the RT table process. I will provide some context and some early insights from the network analysis about the roles of Poles who participated in the RT negotiations and who went to the U.S. on exchange programs from 1956 to 1989. </a:t>
            </a:r>
          </a:p>
          <a:p>
            <a:pPr lvl="1"/>
            <a:r>
              <a:rPr lang="en-US">
                <a:cs typeface="Calibri"/>
              </a:rPr>
              <a:t>Most broadly I want to explain the digital humanities methodology that we are using here. This will highlight the ways that this app can be used to further historical research on any number of topics related to the individuals in the network analysis tool we are introducing today.</a:t>
            </a:r>
          </a:p>
          <a:p>
            <a:pPr marL="228600" indent="-228600">
              <a:buAutoNum type="arabicParenR"/>
            </a:pPr>
            <a:r>
              <a:rPr lang="en-US">
                <a:cs typeface="Calibri"/>
              </a:rPr>
              <a:t>We want to leave time for your questions and comments and to hopefully begin a conversation with those of you who might be interested in using the visualization tool.</a:t>
            </a:r>
          </a:p>
        </p:txBody>
      </p:sp>
      <p:sp>
        <p:nvSpPr>
          <p:cNvPr id="4" name="Slide Number Placeholder 3"/>
          <p:cNvSpPr>
            <a:spLocks noGrp="1"/>
          </p:cNvSpPr>
          <p:nvPr>
            <p:ph type="sldNum" sz="quarter" idx="5"/>
          </p:nvPr>
        </p:nvSpPr>
        <p:spPr/>
        <p:txBody>
          <a:bodyPr/>
          <a:lstStyle/>
          <a:p>
            <a:fld id="{7E02B284-BAC0-2640-89E3-E4174D74A637}" type="slidenum">
              <a:rPr lang="en-US" smtClean="0"/>
              <a:t>1</a:t>
            </a:fld>
            <a:endParaRPr lang="en-US"/>
          </a:p>
        </p:txBody>
      </p:sp>
    </p:spTree>
    <p:extLst>
      <p:ext uri="{BB962C8B-B14F-4D97-AF65-F5344CB8AC3E}">
        <p14:creationId xmlns:p14="http://schemas.microsoft.com/office/powerpoint/2010/main" val="2213563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After the declaration of martial law, PZPR and NSZZ Solidarnosc are a further distance from one another.</a:t>
            </a:r>
          </a:p>
        </p:txBody>
      </p:sp>
      <p:sp>
        <p:nvSpPr>
          <p:cNvPr id="4" name="Slide Number Placeholder 3"/>
          <p:cNvSpPr>
            <a:spLocks noGrp="1"/>
          </p:cNvSpPr>
          <p:nvPr>
            <p:ph type="sldNum" sz="quarter" idx="5"/>
          </p:nvPr>
        </p:nvSpPr>
        <p:spPr/>
        <p:txBody>
          <a:bodyPr/>
          <a:lstStyle/>
          <a:p>
            <a:fld id="{7E02B284-BAC0-2640-89E3-E4174D74A637}" type="slidenum">
              <a:rPr lang="en-US" smtClean="0"/>
              <a:t>10</a:t>
            </a:fld>
            <a:endParaRPr lang="en-US"/>
          </a:p>
        </p:txBody>
      </p:sp>
    </p:spTree>
    <p:extLst>
      <p:ext uri="{BB962C8B-B14F-4D97-AF65-F5344CB8AC3E}">
        <p14:creationId xmlns:p14="http://schemas.microsoft.com/office/powerpoint/2010/main" val="401947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By February 1989, you have two clear zones of opposition and government, but with some very interesting structures:</a:t>
            </a:r>
          </a:p>
          <a:p>
            <a:r>
              <a:rPr lang="en-US">
                <a:cs typeface="Calibri"/>
              </a:rPr>
              <a:t>OPZZ far away from NSZZ, </a:t>
            </a:r>
            <a:r>
              <a:rPr lang="en-US" err="1">
                <a:cs typeface="Calibri"/>
              </a:rPr>
              <a:t>KZRKiOR</a:t>
            </a:r>
            <a:r>
              <a:rPr lang="en-US">
                <a:cs typeface="Calibri"/>
              </a:rPr>
              <a:t> the same </a:t>
            </a:r>
          </a:p>
          <a:p>
            <a:r>
              <a:rPr lang="en-US">
                <a:cs typeface="Calibri"/>
              </a:rPr>
              <a:t>different groups within the opposition cluster</a:t>
            </a:r>
          </a:p>
          <a:p>
            <a:r>
              <a:rPr lang="en-US">
                <a:cs typeface="Calibri"/>
              </a:rPr>
              <a:t>the cloud of government groups, PRON, SEJM, Council of Ministers</a:t>
            </a:r>
          </a:p>
        </p:txBody>
      </p:sp>
      <p:sp>
        <p:nvSpPr>
          <p:cNvPr id="4" name="Slide Number Placeholder 3"/>
          <p:cNvSpPr>
            <a:spLocks noGrp="1"/>
          </p:cNvSpPr>
          <p:nvPr>
            <p:ph type="sldNum" sz="quarter" idx="5"/>
          </p:nvPr>
        </p:nvSpPr>
        <p:spPr/>
        <p:txBody>
          <a:bodyPr/>
          <a:lstStyle/>
          <a:p>
            <a:fld id="{7E02B284-BAC0-2640-89E3-E4174D74A637}" type="slidenum">
              <a:rPr lang="en-US" smtClean="0"/>
              <a:t>11</a:t>
            </a:fld>
            <a:endParaRPr lang="en-US"/>
          </a:p>
        </p:txBody>
      </p:sp>
    </p:spTree>
    <p:extLst>
      <p:ext uri="{BB962C8B-B14F-4D97-AF65-F5344CB8AC3E}">
        <p14:creationId xmlns:p14="http://schemas.microsoft.com/office/powerpoint/2010/main" val="86820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Go through the participants dataset for Wladyslaw Sila Nowicki, also look at how organizations were classified and ordered.</a:t>
            </a:r>
          </a:p>
          <a:p>
            <a:endParaRPr lang="en-US">
              <a:cs typeface="Calibri"/>
            </a:endParaRPr>
          </a:p>
          <a:p>
            <a:r>
              <a:rPr lang="en-US">
                <a:cs typeface="Calibri"/>
              </a:rPr>
              <a:t>Umbrella versus smaller groups. Each group does not necessarily have more than one member at any time.</a:t>
            </a:r>
          </a:p>
          <a:p>
            <a:endParaRPr lang="en-US">
              <a:cs typeface="Calibri"/>
            </a:endParaRPr>
          </a:p>
          <a:p>
            <a:r>
              <a:rPr lang="en-US">
                <a:cs typeface="Calibri"/>
              </a:rPr>
              <a:t>Now turn it over to Kelly to explain how she processed this information and created the Shiny application to actually create the visualizations.</a:t>
            </a:r>
          </a:p>
        </p:txBody>
      </p:sp>
      <p:sp>
        <p:nvSpPr>
          <p:cNvPr id="4" name="Slide Number Placeholder 3"/>
          <p:cNvSpPr>
            <a:spLocks noGrp="1"/>
          </p:cNvSpPr>
          <p:nvPr>
            <p:ph type="sldNum" sz="quarter" idx="5"/>
          </p:nvPr>
        </p:nvSpPr>
        <p:spPr/>
        <p:txBody>
          <a:bodyPr/>
          <a:lstStyle/>
          <a:p>
            <a:fld id="{7E02B284-BAC0-2640-89E3-E4174D74A637}" type="slidenum">
              <a:rPr lang="en-US" smtClean="0"/>
              <a:t>12</a:t>
            </a:fld>
            <a:endParaRPr lang="en-US"/>
          </a:p>
        </p:txBody>
      </p:sp>
    </p:spTree>
    <p:extLst>
      <p:ext uri="{BB962C8B-B14F-4D97-AF65-F5344CB8AC3E}">
        <p14:creationId xmlns:p14="http://schemas.microsoft.com/office/powerpoint/2010/main" val="2955508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how did we create this network analysis? First, needed to gather data about each of the participants in the RT. Talk about the concept of institutional affiliations. Unlike personal connections/friendships IAs can be historically recreated for a large group of people. Then break from the slideshow to show the actual database entry on Wladyslaw Sila-Nowicki.  </a:t>
            </a:r>
          </a:p>
        </p:txBody>
      </p:sp>
      <p:sp>
        <p:nvSpPr>
          <p:cNvPr id="4" name="Slide Number Placeholder 3"/>
          <p:cNvSpPr>
            <a:spLocks noGrp="1"/>
          </p:cNvSpPr>
          <p:nvPr>
            <p:ph type="sldNum" sz="quarter" idx="5"/>
          </p:nvPr>
        </p:nvSpPr>
        <p:spPr/>
        <p:txBody>
          <a:bodyPr/>
          <a:lstStyle/>
          <a:p>
            <a:fld id="{0C45F9B3-C6C1-C344-ADD2-4162098C60B4}" type="slidenum">
              <a:rPr lang="en-US" smtClean="0"/>
              <a:t>13</a:t>
            </a:fld>
            <a:endParaRPr lang="en-US"/>
          </a:p>
        </p:txBody>
      </p:sp>
    </p:spTree>
    <p:extLst>
      <p:ext uri="{BB962C8B-B14F-4D97-AF65-F5344CB8AC3E}">
        <p14:creationId xmlns:p14="http://schemas.microsoft.com/office/powerpoint/2010/main" val="2693355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Give some stats on the work that was created. </a:t>
            </a:r>
          </a:p>
        </p:txBody>
      </p:sp>
      <p:sp>
        <p:nvSpPr>
          <p:cNvPr id="4" name="Slide Number Placeholder 3"/>
          <p:cNvSpPr>
            <a:spLocks noGrp="1"/>
          </p:cNvSpPr>
          <p:nvPr>
            <p:ph type="sldNum" sz="quarter" idx="5"/>
          </p:nvPr>
        </p:nvSpPr>
        <p:spPr/>
        <p:txBody>
          <a:bodyPr/>
          <a:lstStyle/>
          <a:p>
            <a:fld id="{7E02B284-BAC0-2640-89E3-E4174D74A637}" type="slidenum">
              <a:rPr lang="en-US" smtClean="0"/>
              <a:t>14</a:t>
            </a:fld>
            <a:endParaRPr lang="en-US"/>
          </a:p>
        </p:txBody>
      </p:sp>
    </p:spTree>
    <p:extLst>
      <p:ext uri="{BB962C8B-B14F-4D97-AF65-F5344CB8AC3E}">
        <p14:creationId xmlns:p14="http://schemas.microsoft.com/office/powerpoint/2010/main" val="1255260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Go through the participants dataset for Wladyslaw Sila Nowicki, also look at how organizations were classified and ordered.</a:t>
            </a:r>
          </a:p>
          <a:p>
            <a:endParaRPr lang="en-US">
              <a:cs typeface="Calibri"/>
            </a:endParaRPr>
          </a:p>
          <a:p>
            <a:r>
              <a:rPr lang="en-US">
                <a:cs typeface="Calibri"/>
              </a:rPr>
              <a:t>Umbrella versus smaller groups. Each group does not necessarily have more than one member at any time.</a:t>
            </a:r>
          </a:p>
          <a:p>
            <a:endParaRPr lang="en-US">
              <a:cs typeface="Calibri"/>
            </a:endParaRPr>
          </a:p>
          <a:p>
            <a:r>
              <a:rPr lang="en-US">
                <a:cs typeface="Calibri"/>
              </a:rPr>
              <a:t>Now turn it over to Kelly to explain how she processed this information and created the Shiny application to actually create the visualizations.</a:t>
            </a:r>
          </a:p>
        </p:txBody>
      </p:sp>
      <p:sp>
        <p:nvSpPr>
          <p:cNvPr id="4" name="Slide Number Placeholder 3"/>
          <p:cNvSpPr>
            <a:spLocks noGrp="1"/>
          </p:cNvSpPr>
          <p:nvPr>
            <p:ph type="sldNum" sz="quarter" idx="5"/>
          </p:nvPr>
        </p:nvSpPr>
        <p:spPr/>
        <p:txBody>
          <a:bodyPr/>
          <a:lstStyle/>
          <a:p>
            <a:fld id="{7E02B284-BAC0-2640-89E3-E4174D74A637}" type="slidenum">
              <a:rPr lang="en-US" smtClean="0"/>
              <a:t>15</a:t>
            </a:fld>
            <a:endParaRPr lang="en-US"/>
          </a:p>
        </p:txBody>
      </p:sp>
    </p:spTree>
    <p:extLst>
      <p:ext uri="{BB962C8B-B14F-4D97-AF65-F5344CB8AC3E}">
        <p14:creationId xmlns:p14="http://schemas.microsoft.com/office/powerpoint/2010/main" val="1869311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panose="020F0502020204030204"/>
              </a:rPr>
              <a:t>Once we had the dataset created I could then go onto use this dataset to better understand the roles or spaces that exchange participants occupied within these domestic networks.</a:t>
            </a:r>
          </a:p>
          <a:p>
            <a:endParaRPr lang="en-US">
              <a:cs typeface="Calibri" panose="020F0502020204030204"/>
            </a:endParaRPr>
          </a:p>
          <a:p>
            <a:r>
              <a:rPr lang="en-US">
                <a:cs typeface="Calibri" panose="020F0502020204030204"/>
              </a:rPr>
              <a:t>Working hypothesis.</a:t>
            </a:r>
          </a:p>
        </p:txBody>
      </p:sp>
      <p:sp>
        <p:nvSpPr>
          <p:cNvPr id="4" name="Slide Number Placeholder 3"/>
          <p:cNvSpPr>
            <a:spLocks noGrp="1"/>
          </p:cNvSpPr>
          <p:nvPr>
            <p:ph type="sldNum" sz="quarter" idx="5"/>
          </p:nvPr>
        </p:nvSpPr>
        <p:spPr/>
        <p:txBody>
          <a:bodyPr/>
          <a:lstStyle/>
          <a:p>
            <a:fld id="{0C45F9B3-C6C1-C344-ADD2-4162098C60B4}" type="slidenum">
              <a:rPr lang="en-US" smtClean="0"/>
              <a:t>21</a:t>
            </a:fld>
            <a:endParaRPr lang="en-US"/>
          </a:p>
        </p:txBody>
      </p:sp>
    </p:spTree>
    <p:extLst>
      <p:ext uri="{BB962C8B-B14F-4D97-AF65-F5344CB8AC3E}">
        <p14:creationId xmlns:p14="http://schemas.microsoft.com/office/powerpoint/2010/main" val="4188447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0C45F9B3-C6C1-C344-ADD2-4162098C60B4}" type="slidenum">
              <a:rPr lang="en-US" smtClean="0"/>
              <a:t>22</a:t>
            </a:fld>
            <a:endParaRPr lang="en-US"/>
          </a:p>
        </p:txBody>
      </p:sp>
    </p:spTree>
    <p:extLst>
      <p:ext uri="{BB962C8B-B14F-4D97-AF65-F5344CB8AC3E}">
        <p14:creationId xmlns:p14="http://schemas.microsoft.com/office/powerpoint/2010/main" val="3795757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Both Chairs of Political Group were Exchange participants (</a:t>
            </a:r>
            <a:r>
              <a:rPr lang="en-US" err="1"/>
              <a:t>Geremek</a:t>
            </a:r>
            <a:r>
              <a:rPr lang="en-US"/>
              <a:t> and </a:t>
            </a:r>
            <a:r>
              <a:rPr lang="en-US" err="1"/>
              <a:t>Reykowski</a:t>
            </a:r>
            <a:r>
              <a:rPr lang="en-US"/>
              <a:t>)</a:t>
            </a:r>
          </a:p>
          <a:p>
            <a:endParaRPr lang="en-US"/>
          </a:p>
          <a:p>
            <a:endParaRPr lang="en-US"/>
          </a:p>
        </p:txBody>
      </p:sp>
      <p:sp>
        <p:nvSpPr>
          <p:cNvPr id="4" name="Slide Number Placeholder 3"/>
          <p:cNvSpPr>
            <a:spLocks noGrp="1"/>
          </p:cNvSpPr>
          <p:nvPr>
            <p:ph type="sldNum" sz="quarter" idx="5"/>
          </p:nvPr>
        </p:nvSpPr>
        <p:spPr/>
        <p:txBody>
          <a:bodyPr/>
          <a:lstStyle/>
          <a:p>
            <a:fld id="{7E02B284-BAC0-2640-89E3-E4174D74A637}" type="slidenum">
              <a:rPr lang="en-US" smtClean="0"/>
              <a:t>25</a:t>
            </a:fld>
            <a:endParaRPr lang="en-US"/>
          </a:p>
        </p:txBody>
      </p:sp>
    </p:spTree>
    <p:extLst>
      <p:ext uri="{BB962C8B-B14F-4D97-AF65-F5344CB8AC3E}">
        <p14:creationId xmlns:p14="http://schemas.microsoft.com/office/powerpoint/2010/main" val="3782611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 statistical significance in the differences here. </a:t>
            </a:r>
          </a:p>
        </p:txBody>
      </p:sp>
      <p:sp>
        <p:nvSpPr>
          <p:cNvPr id="4" name="Slide Number Placeholder 3"/>
          <p:cNvSpPr>
            <a:spLocks noGrp="1"/>
          </p:cNvSpPr>
          <p:nvPr>
            <p:ph type="sldNum" sz="quarter" idx="5"/>
          </p:nvPr>
        </p:nvSpPr>
        <p:spPr/>
        <p:txBody>
          <a:bodyPr/>
          <a:lstStyle/>
          <a:p>
            <a:fld id="{7E02B284-BAC0-2640-89E3-E4174D74A637}" type="slidenum">
              <a:rPr lang="en-US" smtClean="0"/>
              <a:t>26</a:t>
            </a:fld>
            <a:endParaRPr lang="en-US"/>
          </a:p>
        </p:txBody>
      </p:sp>
    </p:spTree>
    <p:extLst>
      <p:ext uri="{BB962C8B-B14F-4D97-AF65-F5344CB8AC3E}">
        <p14:creationId xmlns:p14="http://schemas.microsoft.com/office/powerpoint/2010/main" val="1946435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My first book was on U.S. influences on Poland’s transformation to democracy in the 1980s, culminating in 1989 with the Round Table process, where groups of Communist government officials on one side of a table talked with opposition officials on another side of the table to create a power-sharing agreement that set the path toward full democracy shortly thereafter. Creating the conditions for this kind of peaceful transfer of power has fascinated me to no end.</a:t>
            </a:r>
          </a:p>
          <a:p>
            <a:r>
              <a:rPr lang="en-US"/>
              <a:t> </a:t>
            </a:r>
            <a:endParaRPr lang="en-US">
              <a:cs typeface="Calibri"/>
            </a:endParaRPr>
          </a:p>
          <a:p>
            <a:r>
              <a:rPr lang="en-US"/>
              <a:t>One of the truths that struck me while I was working on American influences in Poland in the 1980s, was that by the 1980s American diplomats had longstanding relationships with key figures in both the reform groups within Communist circles and within the opposition. At one point in one of my interviews with John R. Davis, Jr., who was the American ambassador to Poland throughout the 1980s, he said something like, “By the time we got to the round table the embassy knew most people on both sides of the table through the Fulbright exchanges and other activities.”</a:t>
            </a:r>
            <a:endParaRPr lang="en-US">
              <a:cs typeface="Calibri"/>
            </a:endParaRPr>
          </a:p>
          <a:p>
            <a:r>
              <a:rPr lang="en-US"/>
              <a:t> </a:t>
            </a:r>
            <a:endParaRPr lang="en-US">
              <a:cs typeface="Calibri"/>
            </a:endParaRPr>
          </a:p>
          <a:p>
            <a:r>
              <a:rPr lang="en-US"/>
              <a:t>It was out of this insight or curiosity and regular anecdotes I had heard about important members of both the opposition side and government side of the round table having spent time in the West, that I first came up with the broad research question that launched this project: [READ FROM SLIDE]</a:t>
            </a:r>
            <a:endParaRPr lang="en-US">
              <a:cs typeface="Calibri"/>
            </a:endParaRPr>
          </a:p>
          <a:p>
            <a:r>
              <a:rPr lang="en-US"/>
              <a:t> </a:t>
            </a:r>
            <a:endParaRPr lang="en-US">
              <a:cs typeface="Calibri"/>
            </a:endParaRPr>
          </a:p>
          <a:p>
            <a:r>
              <a:rPr lang="en-US"/>
              <a:t>In a bigger scope, the question I am asking here is: is there some way to map and analyze exogenous influences on domestic epistemic communities?</a:t>
            </a:r>
            <a:endParaRPr lang="en-US">
              <a:cs typeface="Calibri"/>
            </a:endParaRPr>
          </a:p>
          <a:p>
            <a:r>
              <a:rPr lang="en-US"/>
              <a:t> </a:t>
            </a:r>
            <a:endParaRPr lang="en-US">
              <a:cs typeface="Calibri"/>
            </a:endParaRPr>
          </a:p>
          <a:p>
            <a:r>
              <a:rPr lang="en-US"/>
              <a:t>And while there was plenty of scholarship that has broached the topic of the effects of exchanges or public diplomacy with Eastern Europe, that scholarship tended to be anecdotal. From the beginning I wanted this to be a project that mixes qualitative and quantitative methodologies. Network analysis provided the tools for using quantitative techniques to investigate my research question. That is why, I then sought out Kelly.</a:t>
            </a:r>
            <a:endParaRPr lang="en-US">
              <a:cs typeface="Calibri"/>
            </a:endParaRPr>
          </a:p>
          <a:p>
            <a:endParaRPr lang="en-US">
              <a:cs typeface="Calibri"/>
            </a:endParaRPr>
          </a:p>
          <a:p>
            <a:r>
              <a:rPr lang="en-US">
                <a:cs typeface="Calibri"/>
              </a:rPr>
              <a:t>I began this research project to test out a specific hypothesis that United States' exchange programs helped to promote moderation within Poland's political transformation in 1989, basically that participants in East-West exchanges played an intermediary role between the government and the opposition at those negotiations.</a:t>
            </a:r>
          </a:p>
        </p:txBody>
      </p:sp>
      <p:sp>
        <p:nvSpPr>
          <p:cNvPr id="4" name="Slide Number Placeholder 3"/>
          <p:cNvSpPr>
            <a:spLocks noGrp="1"/>
          </p:cNvSpPr>
          <p:nvPr>
            <p:ph type="sldNum" sz="quarter" idx="5"/>
          </p:nvPr>
        </p:nvSpPr>
        <p:spPr/>
        <p:txBody>
          <a:bodyPr/>
          <a:lstStyle/>
          <a:p>
            <a:fld id="{0C45F9B3-C6C1-C344-ADD2-4162098C60B4}" type="slidenum">
              <a:rPr lang="en-US" smtClean="0"/>
              <a:t>2</a:t>
            </a:fld>
            <a:endParaRPr lang="en-US"/>
          </a:p>
        </p:txBody>
      </p:sp>
    </p:spTree>
    <p:extLst>
      <p:ext uri="{BB962C8B-B14F-4D97-AF65-F5344CB8AC3E}">
        <p14:creationId xmlns:p14="http://schemas.microsoft.com/office/powerpoint/2010/main" val="38565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My hypothesis does not seem to hold in any simple form.</a:t>
            </a:r>
          </a:p>
        </p:txBody>
      </p:sp>
      <p:sp>
        <p:nvSpPr>
          <p:cNvPr id="4" name="Slide Number Placeholder 3"/>
          <p:cNvSpPr>
            <a:spLocks noGrp="1"/>
          </p:cNvSpPr>
          <p:nvPr>
            <p:ph type="sldNum" sz="quarter" idx="5"/>
          </p:nvPr>
        </p:nvSpPr>
        <p:spPr/>
        <p:txBody>
          <a:bodyPr/>
          <a:lstStyle/>
          <a:p>
            <a:fld id="{7E02B284-BAC0-2640-89E3-E4174D74A637}" type="slidenum">
              <a:rPr lang="en-US" smtClean="0"/>
              <a:t>27</a:t>
            </a:fld>
            <a:endParaRPr lang="en-US"/>
          </a:p>
        </p:txBody>
      </p:sp>
    </p:spTree>
    <p:extLst>
      <p:ext uri="{BB962C8B-B14F-4D97-AF65-F5344CB8AC3E}">
        <p14:creationId xmlns:p14="http://schemas.microsoft.com/office/powerpoint/2010/main" val="2749628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first choice I had to make was to choose the group of individuals I wanted to analyze, and I chose the 567 participants who took part in the Round Table negotiations. I have always been most interested in the elites who took part in the democratic transformation so this group seemed a natural fit for my interests.</a:t>
            </a:r>
          </a:p>
          <a:p>
            <a:endParaRPr lang="en-US">
              <a:cs typeface="Calibri"/>
            </a:endParaRPr>
          </a:p>
          <a:p>
            <a:r>
              <a:rPr lang="en-US">
                <a:cs typeface="Calibri"/>
              </a:rPr>
              <a:t>Explain who this includes based on slide.</a:t>
            </a:r>
          </a:p>
        </p:txBody>
      </p:sp>
      <p:sp>
        <p:nvSpPr>
          <p:cNvPr id="4" name="Slide Number Placeholder 3"/>
          <p:cNvSpPr>
            <a:spLocks noGrp="1"/>
          </p:cNvSpPr>
          <p:nvPr>
            <p:ph type="sldNum" sz="quarter" idx="5"/>
          </p:nvPr>
        </p:nvSpPr>
        <p:spPr/>
        <p:txBody>
          <a:bodyPr/>
          <a:lstStyle/>
          <a:p>
            <a:fld id="{7E02B284-BAC0-2640-89E3-E4174D74A637}" type="slidenum">
              <a:rPr lang="en-US" smtClean="0"/>
              <a:t>3</a:t>
            </a:fld>
            <a:endParaRPr lang="en-US"/>
          </a:p>
        </p:txBody>
      </p:sp>
    </p:spTree>
    <p:extLst>
      <p:ext uri="{BB962C8B-B14F-4D97-AF65-F5344CB8AC3E}">
        <p14:creationId xmlns:p14="http://schemas.microsoft.com/office/powerpoint/2010/main" val="129130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Mostly interested in the post-war period, and this is a network visualization from April 1954. </a:t>
            </a:r>
          </a:p>
          <a:p>
            <a:endParaRPr lang="en-US">
              <a:cs typeface="Calibri"/>
            </a:endParaRPr>
          </a:p>
          <a:p>
            <a:r>
              <a:rPr lang="en-US">
                <a:cs typeface="Calibri"/>
              </a:rPr>
              <a:t>Dots = nodes = individual people</a:t>
            </a:r>
          </a:p>
          <a:p>
            <a:r>
              <a:rPr lang="en-US">
                <a:cs typeface="Calibri"/>
              </a:rPr>
              <a:t>Lines = edges = connections at that point in time</a:t>
            </a:r>
          </a:p>
          <a:p>
            <a:endParaRPr lang="en-US">
              <a:cs typeface="Calibri"/>
            </a:endParaRPr>
          </a:p>
          <a:p>
            <a:r>
              <a:rPr lang="en-US">
                <a:cs typeface="Calibri"/>
              </a:rPr>
              <a:t>Three clear clusters in 1954</a:t>
            </a:r>
          </a:p>
          <a:p>
            <a:r>
              <a:rPr lang="en-US">
                <a:cs typeface="Calibri"/>
              </a:rPr>
              <a:t>Youth groups are a function of the ages of RT participants in 1989</a:t>
            </a:r>
          </a:p>
          <a:p>
            <a:r>
              <a:rPr lang="en-US">
                <a:cs typeface="Calibri"/>
              </a:rPr>
              <a:t>PZPR membership expected, Warsaw University surprise a bit: function of the importance of this university to elite formation</a:t>
            </a:r>
          </a:p>
          <a:p>
            <a:endParaRPr lang="en-US">
              <a:cs typeface="Calibri"/>
            </a:endParaRPr>
          </a:p>
          <a:p>
            <a:r>
              <a:rPr lang="en-US">
                <a:cs typeface="Calibri"/>
              </a:rPr>
              <a:t>Lots of intermingling between what will be opposition and government</a:t>
            </a:r>
          </a:p>
        </p:txBody>
      </p:sp>
      <p:sp>
        <p:nvSpPr>
          <p:cNvPr id="4" name="Slide Number Placeholder 3"/>
          <p:cNvSpPr>
            <a:spLocks noGrp="1"/>
          </p:cNvSpPr>
          <p:nvPr>
            <p:ph type="sldNum" sz="quarter" idx="5"/>
          </p:nvPr>
        </p:nvSpPr>
        <p:spPr/>
        <p:txBody>
          <a:bodyPr/>
          <a:lstStyle/>
          <a:p>
            <a:fld id="{7E02B284-BAC0-2640-89E3-E4174D74A637}" type="slidenum">
              <a:rPr lang="en-US" smtClean="0"/>
              <a:t>4</a:t>
            </a:fld>
            <a:endParaRPr lang="en-US"/>
          </a:p>
        </p:txBody>
      </p:sp>
    </p:spTree>
    <p:extLst>
      <p:ext uri="{BB962C8B-B14F-4D97-AF65-F5344CB8AC3E}">
        <p14:creationId xmlns:p14="http://schemas.microsoft.com/office/powerpoint/2010/main" val="2204675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By 1957:</a:t>
            </a:r>
          </a:p>
          <a:p>
            <a:r>
              <a:rPr lang="en-US">
                <a:cs typeface="Calibri"/>
              </a:rPr>
              <a:t>PZPR retains primacy, members of youth groups less numerous, UW still important</a:t>
            </a:r>
          </a:p>
          <a:p>
            <a:r>
              <a:rPr lang="en-US">
                <a:cs typeface="Calibri"/>
              </a:rPr>
              <a:t>KIK and Catholic circles in Krakow, Warsaw, and Lublin exist, but do not fundamentally reshape the network.</a:t>
            </a:r>
          </a:p>
        </p:txBody>
      </p:sp>
      <p:sp>
        <p:nvSpPr>
          <p:cNvPr id="4" name="Slide Number Placeholder 3"/>
          <p:cNvSpPr>
            <a:spLocks noGrp="1"/>
          </p:cNvSpPr>
          <p:nvPr>
            <p:ph type="sldNum" sz="quarter" idx="5"/>
          </p:nvPr>
        </p:nvSpPr>
        <p:spPr/>
        <p:txBody>
          <a:bodyPr/>
          <a:lstStyle/>
          <a:p>
            <a:fld id="{7E02B284-BAC0-2640-89E3-E4174D74A637}" type="slidenum">
              <a:rPr lang="en-US" smtClean="0"/>
              <a:t>5</a:t>
            </a:fld>
            <a:endParaRPr lang="en-US"/>
          </a:p>
        </p:txBody>
      </p:sp>
    </p:spTree>
    <p:extLst>
      <p:ext uri="{BB962C8B-B14F-4D97-AF65-F5344CB8AC3E}">
        <p14:creationId xmlns:p14="http://schemas.microsoft.com/office/powerpoint/2010/main" val="687899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Not much changes over the courses of the 1960s, but interesting that KIK is now connected to Warsaw University.</a:t>
            </a:r>
          </a:p>
        </p:txBody>
      </p:sp>
      <p:sp>
        <p:nvSpPr>
          <p:cNvPr id="4" name="Slide Number Placeholder 3"/>
          <p:cNvSpPr>
            <a:spLocks noGrp="1"/>
          </p:cNvSpPr>
          <p:nvPr>
            <p:ph type="sldNum" sz="quarter" idx="5"/>
          </p:nvPr>
        </p:nvSpPr>
        <p:spPr/>
        <p:txBody>
          <a:bodyPr/>
          <a:lstStyle/>
          <a:p>
            <a:fld id="{7E02B284-BAC0-2640-89E3-E4174D74A637}" type="slidenum">
              <a:rPr lang="en-US" smtClean="0"/>
              <a:t>6</a:t>
            </a:fld>
            <a:endParaRPr lang="en-US"/>
          </a:p>
        </p:txBody>
      </p:sp>
    </p:spTree>
    <p:extLst>
      <p:ext uri="{BB962C8B-B14F-4D97-AF65-F5344CB8AC3E}">
        <p14:creationId xmlns:p14="http://schemas.microsoft.com/office/powerpoint/2010/main" val="2925751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After June 1976 strikes, creation of KOR begins to disrupt the prevailing patterns, connecting with KIK to create a growing center of opposition.</a:t>
            </a:r>
          </a:p>
        </p:txBody>
      </p:sp>
      <p:sp>
        <p:nvSpPr>
          <p:cNvPr id="4" name="Slide Number Placeholder 3"/>
          <p:cNvSpPr>
            <a:spLocks noGrp="1"/>
          </p:cNvSpPr>
          <p:nvPr>
            <p:ph type="sldNum" sz="quarter" idx="5"/>
          </p:nvPr>
        </p:nvSpPr>
        <p:spPr/>
        <p:txBody>
          <a:bodyPr/>
          <a:lstStyle/>
          <a:p>
            <a:fld id="{7E02B284-BAC0-2640-89E3-E4174D74A637}" type="slidenum">
              <a:rPr lang="en-US" smtClean="0"/>
              <a:t>7</a:t>
            </a:fld>
            <a:endParaRPr lang="en-US"/>
          </a:p>
        </p:txBody>
      </p:sp>
    </p:spTree>
    <p:extLst>
      <p:ext uri="{BB962C8B-B14F-4D97-AF65-F5344CB8AC3E}">
        <p14:creationId xmlns:p14="http://schemas.microsoft.com/office/powerpoint/2010/main" val="2709196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By 1979, there is now a clear zone of opposition, primarily with KSS-KOR, samizdat, and other groups, disrupting the Warsaw University cluster. Almost appears to be pulling UW into the opposition.</a:t>
            </a:r>
          </a:p>
        </p:txBody>
      </p:sp>
      <p:sp>
        <p:nvSpPr>
          <p:cNvPr id="4" name="Slide Number Placeholder 3"/>
          <p:cNvSpPr>
            <a:spLocks noGrp="1"/>
          </p:cNvSpPr>
          <p:nvPr>
            <p:ph type="sldNum" sz="quarter" idx="5"/>
          </p:nvPr>
        </p:nvSpPr>
        <p:spPr/>
        <p:txBody>
          <a:bodyPr/>
          <a:lstStyle/>
          <a:p>
            <a:fld id="{7E02B284-BAC0-2640-89E3-E4174D74A637}" type="slidenum">
              <a:rPr lang="en-US" smtClean="0"/>
              <a:t>8</a:t>
            </a:fld>
            <a:endParaRPr lang="en-US"/>
          </a:p>
        </p:txBody>
      </p:sp>
    </p:spTree>
    <p:extLst>
      <p:ext uri="{BB962C8B-B14F-4D97-AF65-F5344CB8AC3E}">
        <p14:creationId xmlns:p14="http://schemas.microsoft.com/office/powerpoint/2010/main" val="2947131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Totally new pattern after the creation of Solidarnosc: two clear, opposing clusters. This is clearly a revolutionary turn. Brings members of the opposition much closer together in a clearly coherent sub-network. Comparable cohesion to PZPR. Warsaw University individuals (smaller number) do have a roll between the two clusters.</a:t>
            </a:r>
          </a:p>
        </p:txBody>
      </p:sp>
      <p:sp>
        <p:nvSpPr>
          <p:cNvPr id="4" name="Slide Number Placeholder 3"/>
          <p:cNvSpPr>
            <a:spLocks noGrp="1"/>
          </p:cNvSpPr>
          <p:nvPr>
            <p:ph type="sldNum" sz="quarter" idx="5"/>
          </p:nvPr>
        </p:nvSpPr>
        <p:spPr/>
        <p:txBody>
          <a:bodyPr/>
          <a:lstStyle/>
          <a:p>
            <a:fld id="{7E02B284-BAC0-2640-89E3-E4174D74A637}" type="slidenum">
              <a:rPr lang="en-US" smtClean="0"/>
              <a:t>9</a:t>
            </a:fld>
            <a:endParaRPr lang="en-US"/>
          </a:p>
        </p:txBody>
      </p:sp>
    </p:spTree>
    <p:extLst>
      <p:ext uri="{BB962C8B-B14F-4D97-AF65-F5344CB8AC3E}">
        <p14:creationId xmlns:p14="http://schemas.microsoft.com/office/powerpoint/2010/main" val="18710393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83284890-85D2-4D7B-8EF5-15A9C1DB8F42}"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64DA5-CD3D-4590-A511-FCD3BC7A793E}"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F5661D-6934-4B32-B92C-470368BF1EC6}"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2/27/24</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48D31E-DCDA-41A7-9C67-C4B11B94D21D}" type="datetimeFigureOut">
              <a:rPr lang="en-US" smtClean="0"/>
              <a:t>2/27/24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3762C0-B258-48F1-ADE6-176B4174CCDD}" type="datetimeFigureOut">
              <a:rPr lang="en-US" smtClean="0"/>
              <a:t>2/27/24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2/27/24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2/27/24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2/27/24</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2/27/24</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2/27/24</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jpe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9.png"/><Relationship Id="rId7" Type="http://schemas.openxmlformats.org/officeDocument/2006/relationships/diagramData" Target="../diagrams/data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diagramDrawing" Target="../diagrams/drawing1.xml"/><Relationship Id="rId5" Type="http://schemas.openxmlformats.org/officeDocument/2006/relationships/image" Target="../media/image4.png"/><Relationship Id="rId10" Type="http://schemas.openxmlformats.org/officeDocument/2006/relationships/diagramColors" Target="../diagrams/colors1.xml"/><Relationship Id="rId4" Type="http://schemas.microsoft.com/office/2007/relationships/hdphoto" Target="../media/hdphoto3.wdp"/><Relationship Id="rId9"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27.png"/><Relationship Id="rId5" Type="http://schemas.microsoft.com/office/2007/relationships/hdphoto" Target="../media/hdphoto2.wdp"/><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28.png"/><Relationship Id="rId5" Type="http://schemas.microsoft.com/office/2007/relationships/hdphoto" Target="../media/hdphoto2.wdp"/><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68C84B8E-16E8-4E54-B4AC-84CE5159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B3265359-3324-624E-9E8F-54267B590B12}"/>
              </a:ext>
            </a:extLst>
          </p:cNvPr>
          <p:cNvSpPr>
            <a:spLocks noGrp="1"/>
          </p:cNvSpPr>
          <p:nvPr>
            <p:ph type="ctrTitle"/>
          </p:nvPr>
        </p:nvSpPr>
        <p:spPr>
          <a:xfrm>
            <a:off x="1051560" y="1110054"/>
            <a:ext cx="6558608" cy="4580300"/>
          </a:xfrm>
        </p:spPr>
        <p:txBody>
          <a:bodyPr>
            <a:normAutofit/>
          </a:bodyPr>
          <a:lstStyle/>
          <a:p>
            <a:pPr algn="r"/>
            <a:r>
              <a:rPr lang="en-US" sz="5500"/>
              <a:t>Using Network Analysis to Investigate</a:t>
            </a:r>
            <a:br>
              <a:rPr lang="en-US" sz="5500"/>
            </a:br>
            <a:r>
              <a:rPr lang="en-US" sz="5500"/>
              <a:t>U.S. Influence on </a:t>
            </a:r>
            <a:br>
              <a:rPr lang="en-US" sz="5500"/>
            </a:br>
            <a:r>
              <a:rPr lang="en-US" sz="5500"/>
              <a:t>Poland’s Round Table Process</a:t>
            </a:r>
          </a:p>
        </p:txBody>
      </p:sp>
      <p:sp>
        <p:nvSpPr>
          <p:cNvPr id="20" name="Rectangle 9">
            <a:extLst>
              <a:ext uri="{FF2B5EF4-FFF2-40B4-BE49-F238E27FC236}">
                <a16:creationId xmlns:a16="http://schemas.microsoft.com/office/drawing/2014/main" id="{ECE9EEEA-5DB7-4DC7-AF9F-74D1C19B7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3">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F199147-B958-49C0-9BE2-65BDD892F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3">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3C1B4D13-1C5C-5248-BD79-FBB29B6F1206}"/>
              </a:ext>
            </a:extLst>
          </p:cNvPr>
          <p:cNvSpPr>
            <a:spLocks noGrp="1"/>
          </p:cNvSpPr>
          <p:nvPr>
            <p:ph type="subTitle" idx="1"/>
          </p:nvPr>
        </p:nvSpPr>
        <p:spPr>
          <a:xfrm>
            <a:off x="8091947" y="1678210"/>
            <a:ext cx="2989007" cy="3443988"/>
          </a:xfrm>
        </p:spPr>
        <p:txBody>
          <a:bodyPr anchor="ctr">
            <a:normAutofit/>
          </a:bodyPr>
          <a:lstStyle/>
          <a:p>
            <a:r>
              <a:rPr lang="en-US" sz="2000">
                <a:solidFill>
                  <a:srgbClr val="000000"/>
                </a:solidFill>
              </a:rPr>
              <a:t>Kelly Bodwin, Associate Professor of Statistics, California Polytechnic State University, San Luis Obispo</a:t>
            </a:r>
          </a:p>
          <a:p>
            <a:r>
              <a:rPr lang="en-US" sz="2000">
                <a:solidFill>
                  <a:srgbClr val="000000"/>
                </a:solidFill>
              </a:rPr>
              <a:t>Greg Domber, Senior U.S. Fulbright Scholar (ISPPAN and Instytut Amerikanystyki UJ) 2022-2023</a:t>
            </a:r>
            <a:endParaRPr lang="en-US" sz="2000" i="1">
              <a:solidFill>
                <a:srgbClr val="000000"/>
              </a:solidFill>
            </a:endParaRPr>
          </a:p>
        </p:txBody>
      </p:sp>
      <p:sp>
        <p:nvSpPr>
          <p:cNvPr id="21" name="Rectangle 13">
            <a:extLst>
              <a:ext uri="{FF2B5EF4-FFF2-40B4-BE49-F238E27FC236}">
                <a16:creationId xmlns:a16="http://schemas.microsoft.com/office/drawing/2014/main" id="{EF70505D-EC2C-4D1A-86DE-258377807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3">
              <a:alphaModFix amt="85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DF20BDF-18D7-4E94-9BA1-9CEB40470C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46920" y="5257800"/>
            <a:chExt cx="1080904" cy="1080902"/>
          </a:xfrm>
        </p:grpSpPr>
        <p:sp>
          <p:nvSpPr>
            <p:cNvPr id="17" name="Oval 16">
              <a:extLst>
                <a:ext uri="{FF2B5EF4-FFF2-40B4-BE49-F238E27FC236}">
                  <a16:creationId xmlns:a16="http://schemas.microsoft.com/office/drawing/2014/main" id="{98F42242-4089-4E5D-95C3-C113C73DA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46920" y="5257800"/>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796F87F1-ABB5-42FB-86BD-EED111CD3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55011" y="5365890"/>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98154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scatter chart&#10;&#10;Description automatically generated">
            <a:extLst>
              <a:ext uri="{FF2B5EF4-FFF2-40B4-BE49-F238E27FC236}">
                <a16:creationId xmlns:a16="http://schemas.microsoft.com/office/drawing/2014/main" id="{18A263B5-67F0-EDA2-6D7B-E708EDD9F700}"/>
              </a:ext>
            </a:extLst>
          </p:cNvPr>
          <p:cNvPicPr>
            <a:picLocks noChangeAspect="1"/>
          </p:cNvPicPr>
          <p:nvPr/>
        </p:nvPicPr>
        <p:blipFill>
          <a:blip r:embed="rId3"/>
          <a:stretch>
            <a:fillRect/>
          </a:stretch>
        </p:blipFill>
        <p:spPr>
          <a:xfrm>
            <a:off x="1997869" y="11907"/>
            <a:ext cx="8184355" cy="6834186"/>
          </a:xfrm>
          <a:prstGeom prst="rect">
            <a:avLst/>
          </a:prstGeom>
        </p:spPr>
      </p:pic>
    </p:spTree>
    <p:extLst>
      <p:ext uri="{BB962C8B-B14F-4D97-AF65-F5344CB8AC3E}">
        <p14:creationId xmlns:p14="http://schemas.microsoft.com/office/powerpoint/2010/main" val="2222353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scatter chart&#10;&#10;Description automatically generated">
            <a:extLst>
              <a:ext uri="{FF2B5EF4-FFF2-40B4-BE49-F238E27FC236}">
                <a16:creationId xmlns:a16="http://schemas.microsoft.com/office/drawing/2014/main" id="{3DFB45CF-20A1-5843-854C-6D0E62DF251E}"/>
              </a:ext>
            </a:extLst>
          </p:cNvPr>
          <p:cNvPicPr>
            <a:picLocks noChangeAspect="1"/>
          </p:cNvPicPr>
          <p:nvPr/>
        </p:nvPicPr>
        <p:blipFill>
          <a:blip r:embed="rId3"/>
          <a:stretch>
            <a:fillRect/>
          </a:stretch>
        </p:blipFill>
        <p:spPr>
          <a:xfrm>
            <a:off x="1997869" y="-11905"/>
            <a:ext cx="8196261" cy="6857998"/>
          </a:xfrm>
          <a:prstGeom prst="rect">
            <a:avLst/>
          </a:prstGeom>
        </p:spPr>
      </p:pic>
    </p:spTree>
    <p:extLst>
      <p:ext uri="{BB962C8B-B14F-4D97-AF65-F5344CB8AC3E}">
        <p14:creationId xmlns:p14="http://schemas.microsoft.com/office/powerpoint/2010/main" val="1393003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1462B-816B-808B-EA4C-B408B869572D}"/>
              </a:ext>
            </a:extLst>
          </p:cNvPr>
          <p:cNvSpPr>
            <a:spLocks noGrp="1"/>
          </p:cNvSpPr>
          <p:nvPr>
            <p:ph type="title"/>
          </p:nvPr>
        </p:nvSpPr>
        <p:spPr/>
        <p:txBody>
          <a:bodyPr/>
          <a:lstStyle/>
          <a:p>
            <a:r>
              <a:rPr lang="en-US" dirty="0"/>
              <a:t>Round Table Participants Dataset creation</a:t>
            </a:r>
          </a:p>
        </p:txBody>
      </p:sp>
      <p:sp>
        <p:nvSpPr>
          <p:cNvPr id="3" name="Text Placeholder 2">
            <a:extLst>
              <a:ext uri="{FF2B5EF4-FFF2-40B4-BE49-F238E27FC236}">
                <a16:creationId xmlns:a16="http://schemas.microsoft.com/office/drawing/2014/main" id="{162076AC-4093-7FD5-DF29-F0EADBBE624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6302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6DBFAD4-B5FC-442B-A283-381B01B19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9B649DC7-8769-4383-A6F2-8F366BA7A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13" name="Oval 12">
              <a:extLst>
                <a:ext uri="{FF2B5EF4-FFF2-40B4-BE49-F238E27FC236}">
                  <a16:creationId xmlns:a16="http://schemas.microsoft.com/office/drawing/2014/main" id="{0C67FD53-2686-4E0E-BA49-976F78F9A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 useBgFill="1">
        <p:nvSpPr>
          <p:cNvPr id="15" name="Rectangle 14">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5E4123-CD91-9F41-8D4B-7CE540CE42AA}"/>
              </a:ext>
            </a:extLst>
          </p:cNvPr>
          <p:cNvSpPr>
            <a:spLocks noGrp="1"/>
          </p:cNvSpPr>
          <p:nvPr>
            <p:ph type="title"/>
          </p:nvPr>
        </p:nvSpPr>
        <p:spPr>
          <a:xfrm>
            <a:off x="6386284" y="484632"/>
            <a:ext cx="4741963" cy="1971964"/>
          </a:xfrm>
        </p:spPr>
        <p:txBody>
          <a:bodyPr vert="horz" lIns="91440" tIns="45720" rIns="91440" bIns="45720" rtlCol="0" anchor="ctr">
            <a:normAutofit/>
          </a:bodyPr>
          <a:lstStyle/>
          <a:p>
            <a:r>
              <a:rPr lang="en-US" sz="4800"/>
              <a:t>How to Quantify a Life?</a:t>
            </a:r>
          </a:p>
        </p:txBody>
      </p:sp>
      <p:pic>
        <p:nvPicPr>
          <p:cNvPr id="6" name="Content Placeholder 5">
            <a:extLst>
              <a:ext uri="{FF2B5EF4-FFF2-40B4-BE49-F238E27FC236}">
                <a16:creationId xmlns:a16="http://schemas.microsoft.com/office/drawing/2014/main" id="{50D00FEC-1681-EE42-9ACA-D38DF70A12C1}"/>
              </a:ext>
            </a:extLst>
          </p:cNvPr>
          <p:cNvPicPr>
            <a:picLocks noGrp="1" noChangeAspect="1"/>
          </p:cNvPicPr>
          <p:nvPr>
            <p:ph sz="half" idx="1"/>
          </p:nvPr>
        </p:nvPicPr>
        <p:blipFill rotWithShape="1">
          <a:blip r:embed="rId5"/>
          <a:srcRect l="5196" r="19696"/>
          <a:stretch/>
        </p:blipFill>
        <p:spPr>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
        <p:nvSpPr>
          <p:cNvPr id="17" name="Freeform: Shape 16">
            <a:extLst>
              <a:ext uri="{FF2B5EF4-FFF2-40B4-BE49-F238E27FC236}">
                <a16:creationId xmlns:a16="http://schemas.microsoft.com/office/drawing/2014/main" id="{0060CE1A-A2ED-43AC-857D-05822177F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8"/>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blipFill dpi="0" rotWithShape="1">
            <a:blip r:embed="rId6">
              <a:alphaModFix amt="30000"/>
              <a:duotone>
                <a:prstClr val="black"/>
                <a:schemeClr val="accent1">
                  <a:tint val="45000"/>
                  <a:satMod val="400000"/>
                </a:schemeClr>
              </a:duotone>
              <a:extLst>
                <a:ext uri="{BEBA8EAE-BF5A-486C-A8C5-ECC9F3942E4B}">
                  <a14:imgProps xmlns:a14="http://schemas.microsoft.com/office/drawing/2010/main">
                    <a14:imgLayer r:embed="rId7">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4" name="Content Placeholder 3">
            <a:extLst>
              <a:ext uri="{FF2B5EF4-FFF2-40B4-BE49-F238E27FC236}">
                <a16:creationId xmlns:a16="http://schemas.microsoft.com/office/drawing/2014/main" id="{28C47F9F-7D7D-DD4D-B942-3C3040C827B9}"/>
              </a:ext>
            </a:extLst>
          </p:cNvPr>
          <p:cNvSpPr>
            <a:spLocks noGrp="1"/>
          </p:cNvSpPr>
          <p:nvPr>
            <p:ph sz="half" idx="2"/>
          </p:nvPr>
        </p:nvSpPr>
        <p:spPr>
          <a:xfrm>
            <a:off x="6386286" y="2456596"/>
            <a:ext cx="4741962" cy="3715603"/>
          </a:xfrm>
        </p:spPr>
        <p:txBody>
          <a:bodyPr vert="horz" lIns="91440" tIns="45720" rIns="91440" bIns="45720" rtlCol="0">
            <a:normAutofit/>
          </a:bodyPr>
          <a:lstStyle/>
          <a:p>
            <a:r>
              <a:rPr lang="en-US"/>
              <a:t>Institutional Affiliations</a:t>
            </a:r>
          </a:p>
          <a:p>
            <a:pPr lvl="1"/>
            <a:r>
              <a:rPr lang="en-US"/>
              <a:t>Places of work</a:t>
            </a:r>
          </a:p>
          <a:p>
            <a:pPr lvl="1"/>
            <a:r>
              <a:rPr lang="en-US"/>
              <a:t>Educational history</a:t>
            </a:r>
          </a:p>
          <a:p>
            <a:pPr lvl="1"/>
            <a:r>
              <a:rPr lang="en-US"/>
              <a:t>Connection to publishers and publications/samizdat</a:t>
            </a:r>
          </a:p>
          <a:p>
            <a:pPr lvl="1"/>
            <a:r>
              <a:rPr lang="en-US"/>
              <a:t>Party and government positions</a:t>
            </a:r>
          </a:p>
          <a:p>
            <a:pPr lvl="1"/>
            <a:r>
              <a:rPr lang="en-US"/>
              <a:t>Opposition and independent society positions</a:t>
            </a:r>
          </a:p>
          <a:p>
            <a:pPr lvl="1"/>
            <a:r>
              <a:rPr lang="en-US"/>
              <a:t>Events (strikes, negotiations, open letters, etc.)</a:t>
            </a:r>
          </a:p>
          <a:p>
            <a:pPr lvl="1"/>
            <a:endParaRPr lang="en-US"/>
          </a:p>
          <a:p>
            <a:pPr lvl="1"/>
            <a:endParaRPr lang="en-US"/>
          </a:p>
        </p:txBody>
      </p:sp>
      <p:grpSp>
        <p:nvGrpSpPr>
          <p:cNvPr id="19" name="Group 18">
            <a:extLst>
              <a:ext uri="{FF2B5EF4-FFF2-40B4-BE49-F238E27FC236}">
                <a16:creationId xmlns:a16="http://schemas.microsoft.com/office/drawing/2014/main" id="{D68B9961-F007-40D1-AF51-61B6DE5106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0" name="Oval 19">
              <a:extLst>
                <a:ext uri="{FF2B5EF4-FFF2-40B4-BE49-F238E27FC236}">
                  <a16:creationId xmlns:a16="http://schemas.microsoft.com/office/drawing/2014/main" id="{E9FDF494-C7FB-47DF-BD39-1F65FA550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21" name="Oval 20">
              <a:extLst>
                <a:ext uri="{FF2B5EF4-FFF2-40B4-BE49-F238E27FC236}">
                  <a16:creationId xmlns:a16="http://schemas.microsoft.com/office/drawing/2014/main" id="{3A822E1C-4C1A-4BEE-B19C-0FFB2D57B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Tree>
    <p:extLst>
      <p:ext uri="{BB962C8B-B14F-4D97-AF65-F5344CB8AC3E}">
        <p14:creationId xmlns:p14="http://schemas.microsoft.com/office/powerpoint/2010/main" val="221439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EFEFED6-B4F9-BBC8-7F55-E40380BB375B}"/>
              </a:ext>
            </a:extLst>
          </p:cNvPr>
          <p:cNvSpPr>
            <a:spLocks noGrp="1"/>
          </p:cNvSpPr>
          <p:nvPr>
            <p:ph type="body" idx="1"/>
          </p:nvPr>
        </p:nvSpPr>
        <p:spPr/>
        <p:txBody>
          <a:bodyPr/>
          <a:lstStyle/>
          <a:p>
            <a:r>
              <a:rPr lang="en-US"/>
              <a:t>Opposition Affiliated</a:t>
            </a:r>
          </a:p>
        </p:txBody>
      </p:sp>
      <p:sp>
        <p:nvSpPr>
          <p:cNvPr id="5" name="Content Placeholder 4">
            <a:extLst>
              <a:ext uri="{FF2B5EF4-FFF2-40B4-BE49-F238E27FC236}">
                <a16:creationId xmlns:a16="http://schemas.microsoft.com/office/drawing/2014/main" id="{A6250E8E-FCD8-7346-175B-640B0E67E46B}"/>
              </a:ext>
            </a:extLst>
          </p:cNvPr>
          <p:cNvSpPr>
            <a:spLocks noGrp="1"/>
          </p:cNvSpPr>
          <p:nvPr>
            <p:ph sz="half" idx="2"/>
          </p:nvPr>
        </p:nvSpPr>
        <p:spPr/>
        <p:txBody>
          <a:bodyPr/>
          <a:lstStyle/>
          <a:p>
            <a:r>
              <a:rPr lang="en-US" i="1" err="1"/>
              <a:t>Okrągły</a:t>
            </a:r>
            <a:r>
              <a:rPr lang="en-US" i="1"/>
              <a:t> </a:t>
            </a:r>
            <a:r>
              <a:rPr lang="en-US" i="1" err="1"/>
              <a:t>stół</a:t>
            </a:r>
            <a:r>
              <a:rPr lang="en-US" i="1"/>
              <a:t> . </a:t>
            </a:r>
            <a:r>
              <a:rPr lang="en-US" i="1" err="1"/>
              <a:t>Kto</a:t>
            </a:r>
            <a:r>
              <a:rPr lang="en-US" i="1"/>
              <a:t> jest </a:t>
            </a:r>
            <a:r>
              <a:rPr lang="en-US" i="1" err="1"/>
              <a:t>kim</a:t>
            </a:r>
            <a:r>
              <a:rPr lang="en-US" i="1"/>
              <a:t> </a:t>
            </a:r>
            <a:r>
              <a:rPr lang="en-US" i="1" err="1"/>
              <a:t>opozycja</a:t>
            </a:r>
            <a:r>
              <a:rPr lang="en-US" i="1"/>
              <a:t> </a:t>
            </a:r>
            <a:r>
              <a:rPr lang="en-US"/>
              <a:t>(1989)</a:t>
            </a:r>
            <a:endParaRPr lang="en-US" i="1"/>
          </a:p>
          <a:p>
            <a:r>
              <a:rPr lang="en-US" i="1"/>
              <a:t>Encyclopedia </a:t>
            </a:r>
            <a:r>
              <a:rPr lang="en-US" i="1" err="1"/>
              <a:t>Solidarności</a:t>
            </a:r>
            <a:r>
              <a:rPr lang="en-US" i="1"/>
              <a:t> </a:t>
            </a:r>
            <a:r>
              <a:rPr lang="en-US"/>
              <a:t>(ESC and IPN)</a:t>
            </a:r>
          </a:p>
          <a:p>
            <a:r>
              <a:rPr lang="en-US" i="1" err="1"/>
              <a:t>Kto</a:t>
            </a:r>
            <a:r>
              <a:rPr lang="en-US" i="1"/>
              <a:t> jest Kim w </a:t>
            </a:r>
            <a:r>
              <a:rPr lang="en-US" i="1" err="1"/>
              <a:t>Polsce</a:t>
            </a:r>
            <a:r>
              <a:rPr lang="en-US" i="1"/>
              <a:t> </a:t>
            </a:r>
            <a:r>
              <a:rPr lang="en-US"/>
              <a:t>(1989 and 1993)</a:t>
            </a:r>
          </a:p>
          <a:p>
            <a:r>
              <a:rPr lang="en-US" i="1" err="1"/>
              <a:t>Opozycja</a:t>
            </a:r>
            <a:r>
              <a:rPr lang="en-US" i="1"/>
              <a:t> w </a:t>
            </a:r>
            <a:r>
              <a:rPr lang="en-US" i="1" err="1"/>
              <a:t>Polsce</a:t>
            </a:r>
            <a:r>
              <a:rPr lang="en-US" i="1"/>
              <a:t>. </a:t>
            </a:r>
            <a:r>
              <a:rPr lang="en-US" i="1" err="1"/>
              <a:t>Slownik</a:t>
            </a:r>
            <a:r>
              <a:rPr lang="en-US" i="1"/>
              <a:t> </a:t>
            </a:r>
            <a:r>
              <a:rPr lang="en-US" i="1" err="1"/>
              <a:t>Biograficzny</a:t>
            </a:r>
            <a:r>
              <a:rPr lang="en-US" i="1"/>
              <a:t> 1956-1989</a:t>
            </a:r>
          </a:p>
          <a:p>
            <a:r>
              <a:rPr lang="en-US"/>
              <a:t>Internet searches</a:t>
            </a:r>
          </a:p>
          <a:p>
            <a:endParaRPr lang="en-US" i="1"/>
          </a:p>
          <a:p>
            <a:endParaRPr lang="en-US"/>
          </a:p>
        </p:txBody>
      </p:sp>
      <p:sp>
        <p:nvSpPr>
          <p:cNvPr id="6" name="Text Placeholder 5">
            <a:extLst>
              <a:ext uri="{FF2B5EF4-FFF2-40B4-BE49-F238E27FC236}">
                <a16:creationId xmlns:a16="http://schemas.microsoft.com/office/drawing/2014/main" id="{0F3DE336-0A7D-1121-F3C6-34867A716441}"/>
              </a:ext>
            </a:extLst>
          </p:cNvPr>
          <p:cNvSpPr>
            <a:spLocks noGrp="1"/>
          </p:cNvSpPr>
          <p:nvPr>
            <p:ph type="body" sz="quarter" idx="3"/>
          </p:nvPr>
        </p:nvSpPr>
        <p:spPr/>
        <p:txBody>
          <a:bodyPr/>
          <a:lstStyle/>
          <a:p>
            <a:r>
              <a:rPr lang="en-US"/>
              <a:t>Government </a:t>
            </a:r>
          </a:p>
        </p:txBody>
      </p:sp>
      <p:sp>
        <p:nvSpPr>
          <p:cNvPr id="7" name="Content Placeholder 6">
            <a:extLst>
              <a:ext uri="{FF2B5EF4-FFF2-40B4-BE49-F238E27FC236}">
                <a16:creationId xmlns:a16="http://schemas.microsoft.com/office/drawing/2014/main" id="{896E3E65-6637-35AA-44A6-C6C954630619}"/>
              </a:ext>
            </a:extLst>
          </p:cNvPr>
          <p:cNvSpPr>
            <a:spLocks noGrp="1"/>
          </p:cNvSpPr>
          <p:nvPr>
            <p:ph sz="quarter" idx="4"/>
          </p:nvPr>
        </p:nvSpPr>
        <p:spPr/>
        <p:txBody>
          <a:bodyPr/>
          <a:lstStyle/>
          <a:p>
            <a:r>
              <a:rPr lang="en-US" err="1"/>
              <a:t>Mołdawa</a:t>
            </a:r>
            <a:r>
              <a:rPr lang="en-US"/>
              <a:t>, </a:t>
            </a:r>
            <a:r>
              <a:rPr lang="en-US" i="1" err="1"/>
              <a:t>Ludzie</a:t>
            </a:r>
            <a:r>
              <a:rPr lang="en-US" i="1"/>
              <a:t> </a:t>
            </a:r>
            <a:r>
              <a:rPr lang="en-US" i="1" err="1"/>
              <a:t>Władza</a:t>
            </a:r>
            <a:r>
              <a:rPr lang="en-US" i="1"/>
              <a:t> 1944-1991</a:t>
            </a:r>
          </a:p>
          <a:p>
            <a:r>
              <a:rPr lang="en-US" i="1" err="1"/>
              <a:t>Kto</a:t>
            </a:r>
            <a:r>
              <a:rPr lang="en-US" i="1"/>
              <a:t> jest Kim w </a:t>
            </a:r>
            <a:r>
              <a:rPr lang="en-US" i="1" err="1"/>
              <a:t>Polsce</a:t>
            </a:r>
            <a:r>
              <a:rPr lang="en-US" i="1"/>
              <a:t> </a:t>
            </a:r>
            <a:r>
              <a:rPr lang="en-US"/>
              <a:t>(1989 and 1993)</a:t>
            </a:r>
          </a:p>
          <a:p>
            <a:r>
              <a:rPr lang="en-US"/>
              <a:t>AAN PZPR CC </a:t>
            </a:r>
            <a:r>
              <a:rPr lang="en-US" err="1"/>
              <a:t>Centralna</a:t>
            </a:r>
            <a:r>
              <a:rPr lang="en-US"/>
              <a:t> </a:t>
            </a:r>
            <a:r>
              <a:rPr lang="en-US" err="1"/>
              <a:t>Kartoteka</a:t>
            </a:r>
            <a:endParaRPr lang="en-US"/>
          </a:p>
          <a:p>
            <a:r>
              <a:rPr lang="en-US"/>
              <a:t>IPN </a:t>
            </a:r>
            <a:r>
              <a:rPr lang="en-US" i="1" err="1"/>
              <a:t>Biuletyn</a:t>
            </a:r>
            <a:r>
              <a:rPr lang="en-US" i="1"/>
              <a:t> </a:t>
            </a:r>
            <a:r>
              <a:rPr lang="en-US" i="1" err="1"/>
              <a:t>Informacji</a:t>
            </a:r>
            <a:r>
              <a:rPr lang="en-US" i="1"/>
              <a:t> </a:t>
            </a:r>
            <a:r>
              <a:rPr lang="en-US" i="1" err="1"/>
              <a:t>Publicznej</a:t>
            </a:r>
            <a:endParaRPr lang="en-US" i="1"/>
          </a:p>
          <a:p>
            <a:r>
              <a:rPr lang="en-US"/>
              <a:t>Internet Searches</a:t>
            </a:r>
          </a:p>
          <a:p>
            <a:endParaRPr lang="en-US"/>
          </a:p>
          <a:p>
            <a:endParaRPr lang="en-US"/>
          </a:p>
          <a:p>
            <a:endParaRPr lang="en-US"/>
          </a:p>
          <a:p>
            <a:endParaRPr lang="en-US"/>
          </a:p>
        </p:txBody>
      </p:sp>
      <p:sp>
        <p:nvSpPr>
          <p:cNvPr id="2" name="Title 1">
            <a:extLst>
              <a:ext uri="{FF2B5EF4-FFF2-40B4-BE49-F238E27FC236}">
                <a16:creationId xmlns:a16="http://schemas.microsoft.com/office/drawing/2014/main" id="{DC87D556-8F08-486B-BBE9-6A8DAE66F82A}"/>
              </a:ext>
            </a:extLst>
          </p:cNvPr>
          <p:cNvSpPr>
            <a:spLocks noGrp="1"/>
          </p:cNvSpPr>
          <p:nvPr>
            <p:ph type="title"/>
          </p:nvPr>
        </p:nvSpPr>
        <p:spPr/>
        <p:txBody>
          <a:bodyPr/>
          <a:lstStyle/>
          <a:p>
            <a:r>
              <a:rPr lang="en-US">
                <a:solidFill>
                  <a:schemeClr val="accent2"/>
                </a:solidFill>
              </a:rPr>
              <a:t>Database Source Notes</a:t>
            </a:r>
          </a:p>
        </p:txBody>
      </p:sp>
    </p:spTree>
    <p:extLst>
      <p:ext uri="{BB962C8B-B14F-4D97-AF65-F5344CB8AC3E}">
        <p14:creationId xmlns:p14="http://schemas.microsoft.com/office/powerpoint/2010/main" val="1902702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1462B-816B-808B-EA4C-B408B869572D}"/>
              </a:ext>
            </a:extLst>
          </p:cNvPr>
          <p:cNvSpPr>
            <a:spLocks noGrp="1"/>
          </p:cNvSpPr>
          <p:nvPr>
            <p:ph type="title"/>
          </p:nvPr>
        </p:nvSpPr>
        <p:spPr/>
        <p:txBody>
          <a:bodyPr/>
          <a:lstStyle/>
          <a:p>
            <a:r>
              <a:rPr lang="en-US" dirty="0"/>
              <a:t>Round Table Participants DATABASE and shiny app DESIGN</a:t>
            </a:r>
          </a:p>
        </p:txBody>
      </p:sp>
      <p:sp>
        <p:nvSpPr>
          <p:cNvPr id="3" name="Text Placeholder 2">
            <a:extLst>
              <a:ext uri="{FF2B5EF4-FFF2-40B4-BE49-F238E27FC236}">
                <a16:creationId xmlns:a16="http://schemas.microsoft.com/office/drawing/2014/main" id="{162076AC-4093-7FD5-DF29-F0EADBBE624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06499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77027-071A-448A-974C-A5A6CA00A085}"/>
              </a:ext>
            </a:extLst>
          </p:cNvPr>
          <p:cNvSpPr>
            <a:spLocks noGrp="1"/>
          </p:cNvSpPr>
          <p:nvPr>
            <p:ph type="title"/>
          </p:nvPr>
        </p:nvSpPr>
        <p:spPr/>
        <p:txBody>
          <a:bodyPr/>
          <a:lstStyle/>
          <a:p>
            <a:r>
              <a:rPr lang="en-US" dirty="0">
                <a:solidFill>
                  <a:schemeClr val="accent2"/>
                </a:solidFill>
              </a:rPr>
              <a:t>Data Cleaning</a:t>
            </a:r>
            <a:endParaRPr lang="en-US" dirty="0"/>
          </a:p>
        </p:txBody>
      </p:sp>
      <p:sp>
        <p:nvSpPr>
          <p:cNvPr id="3" name="Content Placeholder 2">
            <a:extLst>
              <a:ext uri="{FF2B5EF4-FFF2-40B4-BE49-F238E27FC236}">
                <a16:creationId xmlns:a16="http://schemas.microsoft.com/office/drawing/2014/main" id="{060AF377-900C-463E-A665-6706CF1EDB0B}"/>
              </a:ext>
            </a:extLst>
          </p:cNvPr>
          <p:cNvSpPr>
            <a:spLocks noGrp="1"/>
          </p:cNvSpPr>
          <p:nvPr>
            <p:ph idx="1"/>
          </p:nvPr>
        </p:nvSpPr>
        <p:spPr>
          <a:xfrm>
            <a:off x="1069848" y="1636697"/>
            <a:ext cx="10058400" cy="4535503"/>
          </a:xfrm>
        </p:spPr>
        <p:txBody>
          <a:bodyPr vert="horz" lIns="91440" tIns="45720" rIns="91440" bIns="45720" rtlCol="0" anchor="t">
            <a:noAutofit/>
          </a:bodyPr>
          <a:lstStyle/>
          <a:p>
            <a:pPr marL="468630" indent="-285750">
              <a:lnSpc>
                <a:spcPct val="150000"/>
              </a:lnSpc>
              <a:buClr>
                <a:srgbClr val="9E3611"/>
              </a:buClr>
              <a:buFont typeface="Wingdings"/>
            </a:pPr>
            <a:r>
              <a:rPr lang="en-US" sz="2400" dirty="0"/>
              <a:t>Convert to </a:t>
            </a:r>
            <a:r>
              <a:rPr lang="en-US" sz="2400" b="1" dirty="0"/>
              <a:t>long format</a:t>
            </a:r>
            <a:r>
              <a:rPr lang="en-US" sz="2400" dirty="0"/>
              <a:t>: </a:t>
            </a:r>
            <a:endParaRPr lang="en-US"/>
          </a:p>
          <a:p>
            <a:pPr marL="742950" lvl="1">
              <a:lnSpc>
                <a:spcPct val="150000"/>
              </a:lnSpc>
              <a:buClr>
                <a:srgbClr val="9E3611"/>
              </a:buClr>
              <a:buFont typeface="Wingdings"/>
            </a:pPr>
            <a:r>
              <a:rPr lang="en-US" sz="2200" dirty="0"/>
              <a:t>Each row is </a:t>
            </a:r>
            <a:r>
              <a:rPr lang="en-US" sz="2200" i="1" dirty="0"/>
              <a:t>one</a:t>
            </a:r>
            <a:r>
              <a:rPr lang="en-US" sz="2200" dirty="0"/>
              <a:t> affiliation of </a:t>
            </a:r>
            <a:r>
              <a:rPr lang="en-US" sz="2200" i="1" dirty="0"/>
              <a:t>one </a:t>
            </a:r>
            <a:r>
              <a:rPr lang="en-US" sz="2200" dirty="0"/>
              <a:t>person</a:t>
            </a:r>
          </a:p>
          <a:p>
            <a:pPr marL="742950" lvl="1">
              <a:lnSpc>
                <a:spcPct val="150000"/>
              </a:lnSpc>
              <a:buClr>
                <a:srgbClr val="9E3611"/>
              </a:buClr>
              <a:buFont typeface="Wingdings"/>
              <a:buChar char="§"/>
            </a:pPr>
            <a:r>
              <a:rPr lang="en-US" sz="2200" dirty="0"/>
              <a:t>Separate dataset for demographic info about people</a:t>
            </a:r>
          </a:p>
          <a:p>
            <a:pPr marL="742950" lvl="1">
              <a:lnSpc>
                <a:spcPct val="150000"/>
              </a:lnSpc>
              <a:buClr>
                <a:srgbClr val="9E3611"/>
              </a:buClr>
              <a:buFont typeface="Wingdings"/>
              <a:buChar char="§"/>
            </a:pPr>
            <a:r>
              <a:rPr lang="en-US" sz="2200" dirty="0"/>
              <a:t>Separate dataset for additional info about </a:t>
            </a:r>
            <a:r>
              <a:rPr lang="en-US" sz="2200" dirty="0" err="1"/>
              <a:t>organisations</a:t>
            </a:r>
          </a:p>
          <a:p>
            <a:pPr marL="468630" indent="-285750">
              <a:lnSpc>
                <a:spcPct val="150000"/>
              </a:lnSpc>
              <a:buClr>
                <a:srgbClr val="9E3611"/>
              </a:buClr>
              <a:buFont typeface="Wingdings"/>
              <a:buChar char="§"/>
            </a:pPr>
            <a:r>
              <a:rPr lang="en-US" sz="2400" dirty="0"/>
              <a:t>Reconciling different spellings of </a:t>
            </a:r>
            <a:r>
              <a:rPr lang="en-US" sz="2400" b="1" dirty="0"/>
              <a:t>names</a:t>
            </a:r>
            <a:r>
              <a:rPr lang="en-US" sz="2400" dirty="0"/>
              <a:t> and </a:t>
            </a:r>
            <a:r>
              <a:rPr lang="en-US" sz="2400" b="1" dirty="0"/>
              <a:t>organizations</a:t>
            </a:r>
            <a:endParaRPr lang="en-US" sz="2400" dirty="0"/>
          </a:p>
          <a:p>
            <a:pPr marL="742950" lvl="1">
              <a:lnSpc>
                <a:spcPct val="150000"/>
              </a:lnSpc>
              <a:buClr>
                <a:srgbClr val="9E3611"/>
              </a:buClr>
              <a:buFont typeface="Wingdings"/>
            </a:pPr>
            <a:r>
              <a:rPr lang="en-US" sz="2200" dirty="0"/>
              <a:t>Alternate names:  "Faculty of Math" vs "Math Faculty"</a:t>
            </a:r>
            <a:endParaRPr lang="en-US" sz="2200" b="1" dirty="0"/>
          </a:p>
          <a:p>
            <a:pPr marL="742950" lvl="1">
              <a:lnSpc>
                <a:spcPct val="150000"/>
              </a:lnSpc>
              <a:buClr>
                <a:srgbClr val="9E3611"/>
              </a:buClr>
              <a:buFont typeface="Wingdings"/>
            </a:pPr>
            <a:r>
              <a:rPr lang="en-US" sz="2200" dirty="0"/>
              <a:t>Polish names vs. English names</a:t>
            </a:r>
          </a:p>
          <a:p>
            <a:pPr marL="742950" lvl="1">
              <a:lnSpc>
                <a:spcPct val="150000"/>
              </a:lnSpc>
              <a:buClr>
                <a:srgbClr val="9E3611"/>
              </a:buClr>
              <a:buFont typeface="Wingdings"/>
            </a:pPr>
            <a:r>
              <a:rPr lang="en-US" sz="2200" dirty="0"/>
              <a:t>Each person and each organization has a unique ID number</a:t>
            </a:r>
          </a:p>
          <a:p>
            <a:pPr lvl="1">
              <a:buClr>
                <a:srgbClr val="9E3611"/>
              </a:buClr>
            </a:pPr>
            <a:endParaRPr lang="en-US" sz="2200"/>
          </a:p>
          <a:p>
            <a:pPr>
              <a:buClr>
                <a:srgbClr val="9E3611"/>
              </a:buClr>
            </a:pPr>
            <a:endParaRPr lang="en-US" sz="2400"/>
          </a:p>
        </p:txBody>
      </p:sp>
    </p:spTree>
    <p:extLst>
      <p:ext uri="{BB962C8B-B14F-4D97-AF65-F5344CB8AC3E}">
        <p14:creationId xmlns:p14="http://schemas.microsoft.com/office/powerpoint/2010/main" val="3445022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77027-071A-448A-974C-A5A6CA00A085}"/>
              </a:ext>
            </a:extLst>
          </p:cNvPr>
          <p:cNvSpPr>
            <a:spLocks noGrp="1"/>
          </p:cNvSpPr>
          <p:nvPr>
            <p:ph type="title"/>
          </p:nvPr>
        </p:nvSpPr>
        <p:spPr/>
        <p:txBody>
          <a:bodyPr/>
          <a:lstStyle/>
          <a:p>
            <a:r>
              <a:rPr lang="en-US" dirty="0">
                <a:solidFill>
                  <a:schemeClr val="accent2"/>
                </a:solidFill>
              </a:rPr>
              <a:t>Shiny App Design</a:t>
            </a:r>
          </a:p>
        </p:txBody>
      </p:sp>
      <p:sp>
        <p:nvSpPr>
          <p:cNvPr id="3" name="Content Placeholder 2">
            <a:extLst>
              <a:ext uri="{FF2B5EF4-FFF2-40B4-BE49-F238E27FC236}">
                <a16:creationId xmlns:a16="http://schemas.microsoft.com/office/drawing/2014/main" id="{060AF377-900C-463E-A665-6706CF1EDB0B}"/>
              </a:ext>
            </a:extLst>
          </p:cNvPr>
          <p:cNvSpPr>
            <a:spLocks noGrp="1"/>
          </p:cNvSpPr>
          <p:nvPr>
            <p:ph idx="1"/>
          </p:nvPr>
        </p:nvSpPr>
        <p:spPr>
          <a:xfrm>
            <a:off x="1069848" y="1913788"/>
            <a:ext cx="10058400" cy="4466230"/>
          </a:xfrm>
        </p:spPr>
        <p:txBody>
          <a:bodyPr vert="horz" lIns="91440" tIns="45720" rIns="91440" bIns="45720" rtlCol="0" anchor="t">
            <a:noAutofit/>
          </a:bodyPr>
          <a:lstStyle/>
          <a:p>
            <a:pPr marL="342900" indent="-342900">
              <a:buClr>
                <a:srgbClr val="D34817">
                  <a:lumMod val="75000"/>
                </a:srgbClr>
              </a:buClr>
            </a:pPr>
            <a:r>
              <a:rPr lang="en-US" sz="2400"/>
              <a:t>Major R packages used:</a:t>
            </a:r>
            <a:endParaRPr lang="en-US"/>
          </a:p>
          <a:p>
            <a:pPr lvl="1">
              <a:lnSpc>
                <a:spcPct val="150000"/>
              </a:lnSpc>
              <a:buClr>
                <a:srgbClr val="9E3611"/>
              </a:buClr>
            </a:pPr>
            <a:r>
              <a:rPr lang="en-US" sz="2200" b="1" err="1"/>
              <a:t>ggplot</a:t>
            </a:r>
            <a:r>
              <a:rPr lang="en-US" sz="2200" b="1"/>
              <a:t> </a:t>
            </a:r>
            <a:r>
              <a:rPr lang="en-US" sz="2200"/>
              <a:t>for basic visuals</a:t>
            </a:r>
          </a:p>
          <a:p>
            <a:pPr lvl="1">
              <a:lnSpc>
                <a:spcPct val="150000"/>
              </a:lnSpc>
              <a:buClr>
                <a:srgbClr val="9E3611"/>
              </a:buClr>
            </a:pPr>
            <a:r>
              <a:rPr lang="en-US" sz="2200" b="1" err="1"/>
              <a:t>ggiraph</a:t>
            </a:r>
            <a:r>
              <a:rPr lang="en-US" sz="2200" b="1"/>
              <a:t> </a:t>
            </a:r>
            <a:r>
              <a:rPr lang="en-US" sz="2200"/>
              <a:t>and </a:t>
            </a:r>
            <a:r>
              <a:rPr lang="en-US" sz="2200" b="1" err="1"/>
              <a:t>plotly</a:t>
            </a:r>
            <a:r>
              <a:rPr lang="en-US" sz="2200"/>
              <a:t> for hover popups and click selection</a:t>
            </a:r>
          </a:p>
          <a:p>
            <a:pPr lvl="1">
              <a:lnSpc>
                <a:spcPct val="150000"/>
              </a:lnSpc>
              <a:buClr>
                <a:srgbClr val="9E3611"/>
              </a:buClr>
            </a:pPr>
            <a:r>
              <a:rPr lang="en-US" sz="2200" b="1" err="1"/>
              <a:t>igraph</a:t>
            </a:r>
            <a:r>
              <a:rPr lang="en-US" sz="2200" b="1"/>
              <a:t> </a:t>
            </a:r>
            <a:r>
              <a:rPr lang="en-US" sz="2200"/>
              <a:t>for creating network layouts and computing metrics</a:t>
            </a:r>
          </a:p>
          <a:p>
            <a:pPr>
              <a:lnSpc>
                <a:spcPct val="150000"/>
              </a:lnSpc>
              <a:buClr>
                <a:srgbClr val="9E3611"/>
              </a:buClr>
            </a:pPr>
            <a:r>
              <a:rPr lang="en-US" sz="2400"/>
              <a:t>Network algorithms:</a:t>
            </a:r>
          </a:p>
          <a:p>
            <a:pPr lvl="1">
              <a:lnSpc>
                <a:spcPct val="150000"/>
              </a:lnSpc>
              <a:buClr>
                <a:srgbClr val="9E3611"/>
              </a:buClr>
            </a:pPr>
            <a:r>
              <a:rPr lang="en-US" sz="2200" b="1" err="1">
                <a:ea typeface="+mn-lt"/>
                <a:cs typeface="+mn-lt"/>
              </a:rPr>
              <a:t>Fruchterman</a:t>
            </a:r>
            <a:r>
              <a:rPr lang="en-US" sz="2200" b="1">
                <a:ea typeface="+mn-lt"/>
                <a:cs typeface="+mn-lt"/>
              </a:rPr>
              <a:t>-Reingold </a:t>
            </a:r>
            <a:r>
              <a:rPr lang="en-US" sz="2200">
                <a:ea typeface="+mn-lt"/>
                <a:cs typeface="+mn-lt"/>
              </a:rPr>
              <a:t>layout algorithm, by default</a:t>
            </a:r>
            <a:endParaRPr lang="en-US" sz="2200" b="1"/>
          </a:p>
          <a:p>
            <a:pPr lvl="1">
              <a:lnSpc>
                <a:spcPct val="150000"/>
              </a:lnSpc>
              <a:buClr>
                <a:srgbClr val="9E3611"/>
              </a:buClr>
            </a:pPr>
            <a:r>
              <a:rPr lang="en-US" sz="2200"/>
              <a:t>Betweenness centrality: computed by </a:t>
            </a:r>
            <a:r>
              <a:rPr lang="en-US" sz="2200" b="1"/>
              <a:t>shortest paths</a:t>
            </a:r>
            <a:endParaRPr lang="en-US" sz="2200"/>
          </a:p>
          <a:p>
            <a:pPr lvl="1">
              <a:buClr>
                <a:srgbClr val="9E3611"/>
              </a:buClr>
            </a:pPr>
            <a:endParaRPr lang="en-US" sz="2200"/>
          </a:p>
          <a:p>
            <a:pPr>
              <a:buClr>
                <a:srgbClr val="9E3611"/>
              </a:buClr>
            </a:pPr>
            <a:endParaRPr lang="en-US" sz="2400"/>
          </a:p>
        </p:txBody>
      </p:sp>
    </p:spTree>
    <p:extLst>
      <p:ext uri="{BB962C8B-B14F-4D97-AF65-F5344CB8AC3E}">
        <p14:creationId xmlns:p14="http://schemas.microsoft.com/office/powerpoint/2010/main" val="2400876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77027-071A-448A-974C-A5A6CA00A085}"/>
              </a:ext>
            </a:extLst>
          </p:cNvPr>
          <p:cNvSpPr>
            <a:spLocks noGrp="1"/>
          </p:cNvSpPr>
          <p:nvPr>
            <p:ph type="title"/>
          </p:nvPr>
        </p:nvSpPr>
        <p:spPr/>
        <p:txBody>
          <a:bodyPr/>
          <a:lstStyle/>
          <a:p>
            <a:r>
              <a:rPr lang="en-US" dirty="0">
                <a:solidFill>
                  <a:schemeClr val="accent2"/>
                </a:solidFill>
              </a:rPr>
              <a:t>Shiny App Design</a:t>
            </a:r>
          </a:p>
        </p:txBody>
      </p:sp>
      <p:sp>
        <p:nvSpPr>
          <p:cNvPr id="3" name="Content Placeholder 2">
            <a:extLst>
              <a:ext uri="{FF2B5EF4-FFF2-40B4-BE49-F238E27FC236}">
                <a16:creationId xmlns:a16="http://schemas.microsoft.com/office/drawing/2014/main" id="{060AF377-900C-463E-A665-6706CF1EDB0B}"/>
              </a:ext>
            </a:extLst>
          </p:cNvPr>
          <p:cNvSpPr>
            <a:spLocks noGrp="1"/>
          </p:cNvSpPr>
          <p:nvPr>
            <p:ph idx="1"/>
          </p:nvPr>
        </p:nvSpPr>
        <p:spPr>
          <a:xfrm>
            <a:off x="1069848" y="1955351"/>
            <a:ext cx="10058400" cy="4216849"/>
          </a:xfrm>
        </p:spPr>
        <p:txBody>
          <a:bodyPr vert="horz" lIns="91440" tIns="45720" rIns="91440" bIns="45720" rtlCol="0" anchor="t">
            <a:noAutofit/>
          </a:bodyPr>
          <a:lstStyle/>
          <a:p>
            <a:pPr marL="342900" indent="-342900">
              <a:buClr>
                <a:srgbClr val="D34817">
                  <a:lumMod val="75000"/>
                </a:srgbClr>
              </a:buClr>
            </a:pPr>
            <a:r>
              <a:rPr lang="en-US" sz="2200" dirty="0"/>
              <a:t>Efficiency of </a:t>
            </a:r>
            <a:r>
              <a:rPr lang="en-US" sz="2200" b="1" dirty="0"/>
              <a:t>filtering</a:t>
            </a:r>
            <a:r>
              <a:rPr lang="en-US" sz="2200" dirty="0"/>
              <a:t> to desired date range, organizations, and individuals</a:t>
            </a:r>
            <a:endParaRPr lang="en-US" sz="2400" dirty="0"/>
          </a:p>
          <a:p>
            <a:pPr marL="0" indent="0">
              <a:buClr>
                <a:srgbClr val="9E3611"/>
              </a:buClr>
              <a:buNone/>
            </a:pPr>
            <a:endParaRPr lang="en-US" sz="2200" dirty="0"/>
          </a:p>
          <a:p>
            <a:pPr marL="342900" indent="-342900"/>
            <a:r>
              <a:rPr lang="en-US" sz="2200" dirty="0"/>
              <a:t>Computing </a:t>
            </a:r>
            <a:r>
              <a:rPr lang="en-US" sz="2200" b="1" dirty="0"/>
              <a:t>edge weights</a:t>
            </a:r>
            <a:r>
              <a:rPr lang="en-US" sz="2200" dirty="0"/>
              <a:t> in different ways</a:t>
            </a:r>
            <a:endParaRPr lang="en-US" dirty="0"/>
          </a:p>
          <a:p>
            <a:pPr marL="342900" indent="-342900"/>
            <a:endParaRPr lang="en-US" sz="2200" dirty="0"/>
          </a:p>
          <a:p>
            <a:pPr marL="342900" indent="-342900"/>
            <a:r>
              <a:rPr lang="en-US" sz="2200" dirty="0"/>
              <a:t>Efficiency and aesthetics of </a:t>
            </a:r>
            <a:r>
              <a:rPr lang="en-US" sz="2200" b="1" dirty="0"/>
              <a:t>node location algorithms</a:t>
            </a:r>
            <a:endParaRPr lang="en-US"/>
          </a:p>
          <a:p>
            <a:pPr marL="0" indent="0">
              <a:buClr>
                <a:srgbClr val="9E3611"/>
              </a:buClr>
              <a:buNone/>
            </a:pPr>
            <a:endParaRPr lang="en-US" sz="2200" b="1" dirty="0"/>
          </a:p>
          <a:p>
            <a:pPr marL="342900" indent="-342900">
              <a:buClr>
                <a:srgbClr val="9E3611"/>
              </a:buClr>
            </a:pPr>
            <a:r>
              <a:rPr lang="en-US" sz="2200" dirty="0"/>
              <a:t>Over 1000 lines of code!</a:t>
            </a:r>
            <a:endParaRPr lang="en-US" sz="2200" b="1" dirty="0"/>
          </a:p>
          <a:p>
            <a:pPr lvl="1">
              <a:buClr>
                <a:srgbClr val="9E3611"/>
              </a:buClr>
            </a:pPr>
            <a:endParaRPr lang="en-US" sz="2200"/>
          </a:p>
          <a:p>
            <a:pPr lvl="1">
              <a:buClr>
                <a:srgbClr val="9E3611"/>
              </a:buClr>
            </a:pPr>
            <a:endParaRPr lang="en-US" sz="2200"/>
          </a:p>
          <a:p>
            <a:pPr>
              <a:buClr>
                <a:srgbClr val="9E3611"/>
              </a:buClr>
            </a:pPr>
            <a:endParaRPr lang="en-US" sz="2400"/>
          </a:p>
        </p:txBody>
      </p:sp>
    </p:spTree>
    <p:extLst>
      <p:ext uri="{BB962C8B-B14F-4D97-AF65-F5344CB8AC3E}">
        <p14:creationId xmlns:p14="http://schemas.microsoft.com/office/powerpoint/2010/main" val="3710674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77027-071A-448A-974C-A5A6CA00A085}"/>
              </a:ext>
            </a:extLst>
          </p:cNvPr>
          <p:cNvSpPr>
            <a:spLocks noGrp="1"/>
          </p:cNvSpPr>
          <p:nvPr>
            <p:ph type="title"/>
          </p:nvPr>
        </p:nvSpPr>
        <p:spPr/>
        <p:txBody>
          <a:bodyPr/>
          <a:lstStyle/>
          <a:p>
            <a:r>
              <a:rPr lang="en-US">
                <a:solidFill>
                  <a:schemeClr val="accent2"/>
                </a:solidFill>
              </a:rPr>
              <a:t>Accessing the resources</a:t>
            </a:r>
          </a:p>
        </p:txBody>
      </p:sp>
      <p:sp>
        <p:nvSpPr>
          <p:cNvPr id="3" name="Content Placeholder 2">
            <a:extLst>
              <a:ext uri="{FF2B5EF4-FFF2-40B4-BE49-F238E27FC236}">
                <a16:creationId xmlns:a16="http://schemas.microsoft.com/office/drawing/2014/main" id="{060AF377-900C-463E-A665-6706CF1EDB0B}"/>
              </a:ext>
            </a:extLst>
          </p:cNvPr>
          <p:cNvSpPr>
            <a:spLocks noGrp="1"/>
          </p:cNvSpPr>
          <p:nvPr>
            <p:ph idx="1"/>
          </p:nvPr>
        </p:nvSpPr>
        <p:spPr>
          <a:xfrm>
            <a:off x="1069848" y="1872224"/>
            <a:ext cx="10058400" cy="4299976"/>
          </a:xfrm>
        </p:spPr>
        <p:txBody>
          <a:bodyPr vert="horz" lIns="91440" tIns="45720" rIns="91440" bIns="45720" rtlCol="0" anchor="t">
            <a:noAutofit/>
          </a:bodyPr>
          <a:lstStyle/>
          <a:p>
            <a:r>
              <a:rPr lang="en-US" sz="2400" dirty="0"/>
              <a:t>Datasets:  Google Sheet</a:t>
            </a:r>
          </a:p>
          <a:p>
            <a:pPr>
              <a:buClr>
                <a:srgbClr val="9E3611"/>
              </a:buClr>
            </a:pPr>
            <a:r>
              <a:rPr lang="en-US" sz="2400" dirty="0"/>
              <a:t>Shiny App: </a:t>
            </a:r>
          </a:p>
          <a:p>
            <a:pPr lvl="1" indent="-285750">
              <a:buClr>
                <a:srgbClr val="9E3611"/>
              </a:buClr>
            </a:pPr>
            <a:r>
              <a:rPr lang="en-US" sz="2200" dirty="0"/>
              <a:t>Install the </a:t>
            </a:r>
            <a:r>
              <a:rPr lang="en-US" sz="2200" b="1" dirty="0" err="1"/>
              <a:t>polarexpress</a:t>
            </a:r>
            <a:r>
              <a:rPr lang="en-US" sz="2200" dirty="0"/>
              <a:t> package from GitHub</a:t>
            </a:r>
          </a:p>
          <a:p>
            <a:pPr lvl="1" indent="-285750">
              <a:buClr>
                <a:srgbClr val="9E3611"/>
              </a:buClr>
            </a:pPr>
            <a:r>
              <a:rPr lang="en-US" sz="2200" dirty="0"/>
              <a:t>Run function </a:t>
            </a:r>
            <a:r>
              <a:rPr lang="en-US" sz="2200" dirty="0" err="1">
                <a:latin typeface="Calibri"/>
                <a:cs typeface="Calibri"/>
              </a:rPr>
              <a:t>run_network_app</a:t>
            </a:r>
            <a:r>
              <a:rPr lang="en-US" sz="2200" dirty="0">
                <a:latin typeface="Calibri"/>
                <a:cs typeface="Calibri"/>
              </a:rPr>
              <a:t>()</a:t>
            </a:r>
          </a:p>
          <a:p>
            <a:pPr lvl="1" indent="-285750">
              <a:buClr>
                <a:srgbClr val="9E3611"/>
              </a:buClr>
            </a:pPr>
            <a:endParaRPr lang="en-US" sz="2200" dirty="0">
              <a:latin typeface="Calibri"/>
              <a:cs typeface="Calibri"/>
            </a:endParaRPr>
          </a:p>
          <a:p>
            <a:pPr>
              <a:buClr>
                <a:srgbClr val="9E3611"/>
              </a:buClr>
            </a:pPr>
            <a:r>
              <a:rPr lang="en-US" sz="2400" dirty="0">
                <a:latin typeface="Rockwell"/>
                <a:cs typeface="Calibri"/>
              </a:rPr>
              <a:t>All links and instructions: </a:t>
            </a:r>
            <a:endParaRPr lang="en-US" sz="2400" dirty="0">
              <a:latin typeface="Calibri"/>
              <a:cs typeface="Calibri"/>
            </a:endParaRPr>
          </a:p>
          <a:p>
            <a:pPr marL="0" indent="0">
              <a:buClr>
                <a:srgbClr val="9E3611"/>
              </a:buClr>
              <a:buNone/>
            </a:pPr>
            <a:r>
              <a:rPr lang="en-US" sz="2400" dirty="0">
                <a:latin typeface="Rockwell"/>
                <a:cs typeface="Calibri"/>
              </a:rPr>
              <a:t> </a:t>
            </a:r>
            <a:br>
              <a:rPr lang="en-US" sz="2400" dirty="0">
                <a:latin typeface="Rockwell"/>
                <a:cs typeface="Calibri"/>
              </a:rPr>
            </a:br>
            <a:r>
              <a:rPr lang="en-US" sz="2400" u="sng" dirty="0">
                <a:latin typeface="Rockwell"/>
                <a:cs typeface="Calibri"/>
              </a:rPr>
              <a:t>www.kelly-bodwin.com/projects/polish_networks/info-page</a:t>
            </a:r>
            <a:endParaRPr lang="en-US" sz="2400" u="sng" dirty="0">
              <a:latin typeface="Calibri"/>
              <a:cs typeface="Calibri"/>
            </a:endParaRPr>
          </a:p>
          <a:p>
            <a:pPr marL="0" indent="0">
              <a:buClr>
                <a:srgbClr val="9E3611"/>
              </a:buClr>
              <a:buNone/>
            </a:pPr>
            <a:endParaRPr lang="en-US" sz="2400" dirty="0">
              <a:cs typeface="Calibri"/>
            </a:endParaRPr>
          </a:p>
        </p:txBody>
      </p:sp>
    </p:spTree>
    <p:extLst>
      <p:ext uri="{BB962C8B-B14F-4D97-AF65-F5344CB8AC3E}">
        <p14:creationId xmlns:p14="http://schemas.microsoft.com/office/powerpoint/2010/main" val="2934100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F77CD-7E75-8C47-A420-17BDEB4D4E22}"/>
              </a:ext>
            </a:extLst>
          </p:cNvPr>
          <p:cNvSpPr>
            <a:spLocks noGrp="1"/>
          </p:cNvSpPr>
          <p:nvPr>
            <p:ph type="title"/>
          </p:nvPr>
        </p:nvSpPr>
        <p:spPr>
          <a:xfrm>
            <a:off x="2061112" y="624110"/>
            <a:ext cx="8911687" cy="754314"/>
          </a:xfrm>
        </p:spPr>
        <p:txBody>
          <a:bodyPr>
            <a:normAutofit fontScale="90000"/>
          </a:bodyPr>
          <a:lstStyle/>
          <a:p>
            <a:pPr algn="ctr"/>
            <a:r>
              <a:rPr lang="en-US"/>
              <a:t>CORE Research Question:</a:t>
            </a:r>
          </a:p>
        </p:txBody>
      </p:sp>
      <p:sp>
        <p:nvSpPr>
          <p:cNvPr id="4" name="Text Placeholder 3">
            <a:extLst>
              <a:ext uri="{FF2B5EF4-FFF2-40B4-BE49-F238E27FC236}">
                <a16:creationId xmlns:a16="http://schemas.microsoft.com/office/drawing/2014/main" id="{9F13CB08-D13B-B24D-9023-2F90F3953721}"/>
              </a:ext>
            </a:extLst>
          </p:cNvPr>
          <p:cNvSpPr>
            <a:spLocks noGrp="1"/>
          </p:cNvSpPr>
          <p:nvPr>
            <p:ph type="body" idx="1"/>
          </p:nvPr>
        </p:nvSpPr>
        <p:spPr>
          <a:xfrm>
            <a:off x="2592924" y="1378424"/>
            <a:ext cx="8379875" cy="1170541"/>
          </a:xfrm>
        </p:spPr>
        <p:txBody>
          <a:bodyPr>
            <a:noAutofit/>
          </a:bodyPr>
          <a:lstStyle/>
          <a:p>
            <a:r>
              <a:rPr lang="en-US" sz="2800"/>
              <a:t>Did East-West exchanges shape or influence Poland’s political transformation in 1989? If so, how?</a:t>
            </a:r>
          </a:p>
        </p:txBody>
      </p:sp>
      <p:pic>
        <p:nvPicPr>
          <p:cNvPr id="7" name="Content Placeholder 6">
            <a:extLst>
              <a:ext uri="{FF2B5EF4-FFF2-40B4-BE49-F238E27FC236}">
                <a16:creationId xmlns:a16="http://schemas.microsoft.com/office/drawing/2014/main" id="{0EF717BF-36A1-3344-BFFD-E619C0B4A6A6}"/>
              </a:ext>
            </a:extLst>
          </p:cNvPr>
          <p:cNvPicPr>
            <a:picLocks noGrp="1" noChangeAspect="1"/>
          </p:cNvPicPr>
          <p:nvPr>
            <p:ph sz="half" idx="2"/>
          </p:nvPr>
        </p:nvPicPr>
        <p:blipFill>
          <a:blip r:embed="rId3"/>
          <a:stretch>
            <a:fillRect/>
          </a:stretch>
        </p:blipFill>
        <p:spPr>
          <a:xfrm>
            <a:off x="4160095" y="2696377"/>
            <a:ext cx="5245532" cy="3694475"/>
          </a:xfrm>
        </p:spPr>
      </p:pic>
    </p:spTree>
    <p:extLst>
      <p:ext uri="{BB962C8B-B14F-4D97-AF65-F5344CB8AC3E}">
        <p14:creationId xmlns:p14="http://schemas.microsoft.com/office/powerpoint/2010/main" val="2012635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77027-071A-448A-974C-A5A6CA00A085}"/>
              </a:ext>
            </a:extLst>
          </p:cNvPr>
          <p:cNvSpPr>
            <a:spLocks noGrp="1"/>
          </p:cNvSpPr>
          <p:nvPr>
            <p:ph type="title"/>
          </p:nvPr>
        </p:nvSpPr>
        <p:spPr/>
        <p:txBody>
          <a:bodyPr/>
          <a:lstStyle/>
          <a:p>
            <a:r>
              <a:rPr lang="en-US">
                <a:solidFill>
                  <a:schemeClr val="accent2"/>
                </a:solidFill>
              </a:rPr>
              <a:t>App Usage Tips</a:t>
            </a:r>
          </a:p>
        </p:txBody>
      </p:sp>
      <p:sp>
        <p:nvSpPr>
          <p:cNvPr id="3" name="Content Placeholder 2">
            <a:extLst>
              <a:ext uri="{FF2B5EF4-FFF2-40B4-BE49-F238E27FC236}">
                <a16:creationId xmlns:a16="http://schemas.microsoft.com/office/drawing/2014/main" id="{060AF377-900C-463E-A665-6706CF1EDB0B}"/>
              </a:ext>
            </a:extLst>
          </p:cNvPr>
          <p:cNvSpPr>
            <a:spLocks noGrp="1"/>
          </p:cNvSpPr>
          <p:nvPr>
            <p:ph idx="1"/>
          </p:nvPr>
        </p:nvSpPr>
        <p:spPr>
          <a:xfrm>
            <a:off x="1069848" y="1705970"/>
            <a:ext cx="10058400" cy="4466230"/>
          </a:xfrm>
        </p:spPr>
        <p:txBody>
          <a:bodyPr vert="horz" lIns="91440" tIns="45720" rIns="91440" bIns="45720" rtlCol="0" anchor="t">
            <a:noAutofit/>
          </a:bodyPr>
          <a:lstStyle/>
          <a:p>
            <a:pPr>
              <a:lnSpc>
                <a:spcPct val="150000"/>
              </a:lnSpc>
            </a:pPr>
            <a:r>
              <a:rPr lang="en-US" sz="2400" dirty="0"/>
              <a:t>Generating visuals:</a:t>
            </a:r>
            <a:endParaRPr lang="en-US" dirty="0"/>
          </a:p>
          <a:p>
            <a:pPr lvl="1">
              <a:lnSpc>
                <a:spcPct val="150000"/>
              </a:lnSpc>
              <a:buClr>
                <a:srgbClr val="9E3611"/>
              </a:buClr>
            </a:pPr>
            <a:r>
              <a:rPr lang="en-US" sz="2200" dirty="0"/>
              <a:t>Make all choices </a:t>
            </a:r>
            <a:r>
              <a:rPr lang="en-US" sz="2200" b="1" dirty="0"/>
              <a:t>then</a:t>
            </a:r>
            <a:r>
              <a:rPr lang="en-US" sz="2200" dirty="0"/>
              <a:t> click the </a:t>
            </a:r>
            <a:r>
              <a:rPr lang="en-US" sz="2200" i="1" dirty="0"/>
              <a:t>action button</a:t>
            </a:r>
          </a:p>
          <a:p>
            <a:pPr lvl="1">
              <a:lnSpc>
                <a:spcPct val="150000"/>
              </a:lnSpc>
              <a:buClr>
                <a:srgbClr val="9E3611"/>
              </a:buClr>
            </a:pPr>
            <a:r>
              <a:rPr lang="en-US" sz="2200" dirty="0"/>
              <a:t>Refresh app to reset highlighted nodes</a:t>
            </a:r>
            <a:endParaRPr lang="en-US" sz="2200" i="1" dirty="0"/>
          </a:p>
          <a:p>
            <a:pPr lvl="1">
              <a:lnSpc>
                <a:spcPct val="150000"/>
              </a:lnSpc>
              <a:buClr>
                <a:srgbClr val="9E3611"/>
              </a:buClr>
            </a:pPr>
            <a:r>
              <a:rPr lang="en-US" sz="2200" dirty="0"/>
              <a:t>Don't forget the "download </a:t>
            </a:r>
            <a:r>
              <a:rPr lang="en-US" sz="2200" dirty="0" err="1"/>
              <a:t>png</a:t>
            </a:r>
            <a:r>
              <a:rPr lang="en-US" sz="2200" dirty="0"/>
              <a:t>" option!</a:t>
            </a:r>
          </a:p>
          <a:p>
            <a:pPr>
              <a:lnSpc>
                <a:spcPct val="150000"/>
              </a:lnSpc>
              <a:buClr>
                <a:srgbClr val="9E3611"/>
              </a:buClr>
              <a:buFont typeface="Wingdings"/>
              <a:buChar char="§"/>
            </a:pPr>
            <a:r>
              <a:rPr lang="en-US" sz="2400" dirty="0"/>
              <a:t>Edge definition choices:</a:t>
            </a:r>
            <a:endParaRPr lang="en-US" dirty="0"/>
          </a:p>
          <a:p>
            <a:pPr marL="742950" lvl="1" indent="-285750">
              <a:lnSpc>
                <a:spcPct val="150000"/>
              </a:lnSpc>
              <a:buClr>
                <a:srgbClr val="9E3611"/>
              </a:buClr>
              <a:buFont typeface="Wingdings"/>
              <a:buChar char="§"/>
            </a:pPr>
            <a:r>
              <a:rPr lang="en-US" sz="2200" dirty="0"/>
              <a:t>Large organizations will </a:t>
            </a:r>
            <a:r>
              <a:rPr lang="en-US" sz="2200" b="1" dirty="0"/>
              <a:t>influence the network</a:t>
            </a:r>
            <a:r>
              <a:rPr lang="en-US" sz="2200" dirty="0"/>
              <a:t> more</a:t>
            </a:r>
          </a:p>
          <a:p>
            <a:pPr marL="742950" lvl="1" indent="-285750">
              <a:lnSpc>
                <a:spcPct val="150000"/>
              </a:lnSpc>
              <a:buClr>
                <a:srgbClr val="9E3611"/>
              </a:buClr>
              <a:buFont typeface="Wingdings"/>
              <a:buChar char="§"/>
            </a:pPr>
            <a:r>
              <a:rPr lang="en-US" sz="2200" dirty="0"/>
              <a:t>Do you want </a:t>
            </a:r>
            <a:r>
              <a:rPr lang="en-US" sz="2200" b="1" dirty="0"/>
              <a:t>extra edge weight</a:t>
            </a:r>
            <a:r>
              <a:rPr lang="en-US" sz="2200" dirty="0"/>
              <a:t> for "Umbrella groups"?</a:t>
            </a:r>
          </a:p>
        </p:txBody>
      </p:sp>
    </p:spTree>
    <p:extLst>
      <p:ext uri="{BB962C8B-B14F-4D97-AF65-F5344CB8AC3E}">
        <p14:creationId xmlns:p14="http://schemas.microsoft.com/office/powerpoint/2010/main" val="3902450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18" name="Group 17">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9" name="Oval 18">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US"/>
            </a:p>
          </p:txBody>
        </p:sp>
        <p:sp>
          <p:nvSpPr>
            <p:cNvPr id="20" name="Oval 19">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US"/>
            </a:p>
          </p:txBody>
        </p:sp>
      </p:grpSp>
      <p:pic>
        <p:nvPicPr>
          <p:cNvPr id="7" name="Content Placeholder 6">
            <a:extLst>
              <a:ext uri="{FF2B5EF4-FFF2-40B4-BE49-F238E27FC236}">
                <a16:creationId xmlns:a16="http://schemas.microsoft.com/office/drawing/2014/main" id="{0EF717BF-36A1-3344-BFFD-E619C0B4A6A6}"/>
              </a:ext>
            </a:extLst>
          </p:cNvPr>
          <p:cNvPicPr>
            <a:picLocks noGrp="1" noChangeAspect="1"/>
          </p:cNvPicPr>
          <p:nvPr>
            <p:ph sz="half" idx="2"/>
          </p:nvPr>
        </p:nvPicPr>
        <p:blipFill rotWithShape="1">
          <a:blip r:embed="rId7"/>
          <a:srcRect b="20213"/>
          <a:stretch/>
        </p:blipFill>
        <p:spPr>
          <a:xfrm>
            <a:off x="-1" y="10"/>
            <a:ext cx="12191999" cy="6857990"/>
          </a:xfrm>
          <a:prstGeom prst="rect">
            <a:avLst/>
          </a:prstGeom>
        </p:spPr>
      </p:pic>
      <p:sp>
        <p:nvSpPr>
          <p:cNvPr id="22" name="Rectangle 21">
            <a:extLst>
              <a:ext uri="{FF2B5EF4-FFF2-40B4-BE49-F238E27FC236}">
                <a16:creationId xmlns:a16="http://schemas.microsoft.com/office/drawing/2014/main" id="{CD60390C-0E4C-4682-8246-AFA2E4985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CEBA87F4-FB8A-4D91-B3F3-DFA78E0CC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3">
              <a:alphaModFix amt="9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82F77CD-7E75-8C47-A420-17BDEB4D4E22}"/>
              </a:ext>
            </a:extLst>
          </p:cNvPr>
          <p:cNvSpPr>
            <a:spLocks noGrp="1"/>
          </p:cNvSpPr>
          <p:nvPr>
            <p:ph type="title"/>
          </p:nvPr>
        </p:nvSpPr>
        <p:spPr>
          <a:xfrm>
            <a:off x="1173480" y="4277802"/>
            <a:ext cx="6022449" cy="1622451"/>
          </a:xfrm>
        </p:spPr>
        <p:txBody>
          <a:bodyPr vert="horz" lIns="91440" tIns="45720" rIns="91440" bIns="45720" rtlCol="0" anchor="ctr">
            <a:normAutofit/>
          </a:bodyPr>
          <a:lstStyle/>
          <a:p>
            <a:pPr algn="r">
              <a:lnSpc>
                <a:spcPct val="80000"/>
              </a:lnSpc>
            </a:pPr>
            <a:r>
              <a:rPr lang="en-US" sz="6000">
                <a:blipFill dpi="0" rotWithShape="1">
                  <a:blip r:embed="rId5"/>
                  <a:srcRect/>
                  <a:tile tx="6350" ty="-127000" sx="65000" sy="64000" flip="none" algn="tl"/>
                </a:blipFill>
              </a:rPr>
              <a:t>CORE Research Question:</a:t>
            </a:r>
          </a:p>
        </p:txBody>
      </p:sp>
      <p:sp>
        <p:nvSpPr>
          <p:cNvPr id="4" name="Text Placeholder 3">
            <a:extLst>
              <a:ext uri="{FF2B5EF4-FFF2-40B4-BE49-F238E27FC236}">
                <a16:creationId xmlns:a16="http://schemas.microsoft.com/office/drawing/2014/main" id="{9F13CB08-D13B-B24D-9023-2F90F3953721}"/>
              </a:ext>
            </a:extLst>
          </p:cNvPr>
          <p:cNvSpPr>
            <a:spLocks noGrp="1"/>
          </p:cNvSpPr>
          <p:nvPr>
            <p:ph type="body" idx="1"/>
          </p:nvPr>
        </p:nvSpPr>
        <p:spPr>
          <a:xfrm>
            <a:off x="7534654" y="4190337"/>
            <a:ext cx="3483865" cy="1709917"/>
          </a:xfrm>
        </p:spPr>
        <p:txBody>
          <a:bodyPr vert="horz" lIns="91440" tIns="45720" rIns="91440" bIns="45720" rtlCol="0" anchor="ctr">
            <a:normAutofit/>
          </a:bodyPr>
          <a:lstStyle/>
          <a:p>
            <a:r>
              <a:rPr lang="en-US" sz="2200">
                <a:solidFill>
                  <a:schemeClr val="tx1"/>
                </a:solidFill>
              </a:rPr>
              <a:t>Did East-West exchanges shape or influence Poland’s political transformation in 1989? If so, how?</a:t>
            </a:r>
          </a:p>
        </p:txBody>
      </p:sp>
      <p:sp>
        <p:nvSpPr>
          <p:cNvPr id="26" name="Rectangle 25">
            <a:extLst>
              <a:ext uri="{FF2B5EF4-FFF2-40B4-BE49-F238E27FC236}">
                <a16:creationId xmlns:a16="http://schemas.microsoft.com/office/drawing/2014/main" id="{D012A90F-45C2-4C9B-BAF6-9CE1F546C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34257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50A86-13D2-284D-8DBB-DECED74B64AD}"/>
              </a:ext>
            </a:extLst>
          </p:cNvPr>
          <p:cNvSpPr>
            <a:spLocks noGrp="1"/>
          </p:cNvSpPr>
          <p:nvPr>
            <p:ph type="title"/>
          </p:nvPr>
        </p:nvSpPr>
        <p:spPr/>
        <p:txBody>
          <a:bodyPr>
            <a:noAutofit/>
          </a:bodyPr>
          <a:lstStyle/>
          <a:p>
            <a:pPr algn="ctr"/>
            <a:r>
              <a:rPr lang="en-US" sz="4000"/>
              <a:t>US-Sponsored Exchange Programs,</a:t>
            </a:r>
            <a:br>
              <a:rPr lang="en-US" sz="4000"/>
            </a:br>
            <a:r>
              <a:rPr lang="en-US" sz="4000"/>
              <a:t>1956-1989</a:t>
            </a:r>
          </a:p>
        </p:txBody>
      </p:sp>
      <p:sp>
        <p:nvSpPr>
          <p:cNvPr id="3" name="Text Placeholder 2">
            <a:extLst>
              <a:ext uri="{FF2B5EF4-FFF2-40B4-BE49-F238E27FC236}">
                <a16:creationId xmlns:a16="http://schemas.microsoft.com/office/drawing/2014/main" id="{6EA62957-05D5-F143-8C63-7F400E9B59EA}"/>
              </a:ext>
            </a:extLst>
          </p:cNvPr>
          <p:cNvSpPr>
            <a:spLocks noGrp="1"/>
          </p:cNvSpPr>
          <p:nvPr>
            <p:ph type="body" idx="1"/>
          </p:nvPr>
        </p:nvSpPr>
        <p:spPr/>
        <p:txBody>
          <a:bodyPr>
            <a:normAutofit/>
          </a:bodyPr>
          <a:lstStyle/>
          <a:p>
            <a:r>
              <a:rPr lang="en-US" sz="2800"/>
              <a:t>Government Sponsored:</a:t>
            </a:r>
          </a:p>
        </p:txBody>
      </p:sp>
      <p:sp>
        <p:nvSpPr>
          <p:cNvPr id="4" name="Content Placeholder 3">
            <a:extLst>
              <a:ext uri="{FF2B5EF4-FFF2-40B4-BE49-F238E27FC236}">
                <a16:creationId xmlns:a16="http://schemas.microsoft.com/office/drawing/2014/main" id="{CA0B2B82-3CAE-2245-8F36-4CDCB3F2CFEC}"/>
              </a:ext>
            </a:extLst>
          </p:cNvPr>
          <p:cNvSpPr>
            <a:spLocks noGrp="1"/>
          </p:cNvSpPr>
          <p:nvPr>
            <p:ph sz="half" idx="2"/>
          </p:nvPr>
        </p:nvSpPr>
        <p:spPr>
          <a:xfrm>
            <a:off x="1272793" y="2856471"/>
            <a:ext cx="4342893" cy="3354060"/>
          </a:xfrm>
        </p:spPr>
        <p:txBody>
          <a:bodyPr/>
          <a:lstStyle/>
          <a:p>
            <a:r>
              <a:rPr lang="en-US" sz="2400"/>
              <a:t>J. William Fulbright Program</a:t>
            </a:r>
          </a:p>
          <a:p>
            <a:r>
              <a:rPr lang="en-US" sz="2400"/>
              <a:t>International Visitor Leadership Program (IVLP)</a:t>
            </a:r>
          </a:p>
          <a:p>
            <a:r>
              <a:rPr lang="en-US" sz="2400"/>
              <a:t>Woodrow Wilson Center</a:t>
            </a:r>
          </a:p>
          <a:p>
            <a:endParaRPr lang="en-US"/>
          </a:p>
        </p:txBody>
      </p:sp>
      <p:sp>
        <p:nvSpPr>
          <p:cNvPr id="5" name="Text Placeholder 4">
            <a:extLst>
              <a:ext uri="{FF2B5EF4-FFF2-40B4-BE49-F238E27FC236}">
                <a16:creationId xmlns:a16="http://schemas.microsoft.com/office/drawing/2014/main" id="{2E7DFA0D-1381-C340-9B89-6CEDF2D47F4D}"/>
              </a:ext>
            </a:extLst>
          </p:cNvPr>
          <p:cNvSpPr>
            <a:spLocks noGrp="1"/>
          </p:cNvSpPr>
          <p:nvPr>
            <p:ph type="body" sz="quarter" idx="3"/>
          </p:nvPr>
        </p:nvSpPr>
        <p:spPr/>
        <p:txBody>
          <a:bodyPr>
            <a:normAutofit/>
          </a:bodyPr>
          <a:lstStyle/>
          <a:p>
            <a:r>
              <a:rPr lang="en-US" sz="2800"/>
              <a:t>Non-Governmental:</a:t>
            </a:r>
          </a:p>
        </p:txBody>
      </p:sp>
      <p:sp>
        <p:nvSpPr>
          <p:cNvPr id="6" name="Content Placeholder 5">
            <a:extLst>
              <a:ext uri="{FF2B5EF4-FFF2-40B4-BE49-F238E27FC236}">
                <a16:creationId xmlns:a16="http://schemas.microsoft.com/office/drawing/2014/main" id="{C625B09B-7ED4-F14D-AEB4-152B06284681}"/>
              </a:ext>
            </a:extLst>
          </p:cNvPr>
          <p:cNvSpPr>
            <a:spLocks noGrp="1"/>
          </p:cNvSpPr>
          <p:nvPr>
            <p:ph sz="quarter" idx="4"/>
          </p:nvPr>
        </p:nvSpPr>
        <p:spPr>
          <a:xfrm>
            <a:off x="6572327" y="2965652"/>
            <a:ext cx="4338674" cy="3544329"/>
          </a:xfrm>
        </p:spPr>
        <p:txBody>
          <a:bodyPr>
            <a:noAutofit/>
          </a:bodyPr>
          <a:lstStyle/>
          <a:p>
            <a:r>
              <a:rPr lang="en-US" sz="2400"/>
              <a:t>Ford Foundation</a:t>
            </a:r>
          </a:p>
          <a:p>
            <a:r>
              <a:rPr lang="en-US" sz="2400"/>
              <a:t>Rockefeller Foundation</a:t>
            </a:r>
          </a:p>
          <a:p>
            <a:r>
              <a:rPr lang="en-US" sz="2400"/>
              <a:t>Brethren Church</a:t>
            </a:r>
          </a:p>
          <a:p>
            <a:r>
              <a:rPr lang="en-US" sz="2400"/>
              <a:t>Kosciuszko Foundation </a:t>
            </a:r>
          </a:p>
          <a:p>
            <a:r>
              <a:rPr lang="en-US" sz="2400"/>
              <a:t>International Research and Exchanges Board (IREX)</a:t>
            </a:r>
          </a:p>
          <a:p>
            <a:r>
              <a:rPr lang="en-US" sz="2400"/>
              <a:t>Individual University Exchanges</a:t>
            </a:r>
          </a:p>
        </p:txBody>
      </p:sp>
    </p:spTree>
    <p:extLst>
      <p:ext uri="{BB962C8B-B14F-4D97-AF65-F5344CB8AC3E}">
        <p14:creationId xmlns:p14="http://schemas.microsoft.com/office/powerpoint/2010/main" val="1241346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EFEFED6-B4F9-BBC8-7F55-E40380BB375B}"/>
              </a:ext>
            </a:extLst>
          </p:cNvPr>
          <p:cNvSpPr>
            <a:spLocks noGrp="1"/>
          </p:cNvSpPr>
          <p:nvPr>
            <p:ph type="body" idx="1"/>
          </p:nvPr>
        </p:nvSpPr>
        <p:spPr/>
        <p:txBody>
          <a:bodyPr/>
          <a:lstStyle/>
          <a:p>
            <a:r>
              <a:rPr lang="en-US"/>
              <a:t>Archival Collections</a:t>
            </a:r>
          </a:p>
        </p:txBody>
      </p:sp>
      <p:sp>
        <p:nvSpPr>
          <p:cNvPr id="5" name="Content Placeholder 4">
            <a:extLst>
              <a:ext uri="{FF2B5EF4-FFF2-40B4-BE49-F238E27FC236}">
                <a16:creationId xmlns:a16="http://schemas.microsoft.com/office/drawing/2014/main" id="{A6250E8E-FCD8-7346-175B-640B0E67E46B}"/>
              </a:ext>
            </a:extLst>
          </p:cNvPr>
          <p:cNvSpPr>
            <a:spLocks noGrp="1"/>
          </p:cNvSpPr>
          <p:nvPr>
            <p:ph sz="half" idx="2"/>
          </p:nvPr>
        </p:nvSpPr>
        <p:spPr/>
        <p:txBody>
          <a:bodyPr>
            <a:normAutofit fontScale="92500" lnSpcReduction="10000"/>
          </a:bodyPr>
          <a:lstStyle/>
          <a:p>
            <a:r>
              <a:rPr lang="en-US"/>
              <a:t>Ford Foundation Records (RAC)</a:t>
            </a:r>
          </a:p>
          <a:p>
            <a:r>
              <a:rPr lang="en-US"/>
              <a:t>Rockefeller Foundation Records (RAC)</a:t>
            </a:r>
          </a:p>
          <a:p>
            <a:r>
              <a:rPr lang="en-US"/>
              <a:t>Fulbright Materials (U of Arkansas)</a:t>
            </a:r>
          </a:p>
          <a:p>
            <a:r>
              <a:rPr lang="en-US"/>
              <a:t>IREX Annual Reports and Records (LoC)</a:t>
            </a:r>
          </a:p>
          <a:p>
            <a:r>
              <a:rPr lang="en-US"/>
              <a:t>Department of State Reports on East-West Exchanges 1957-1967 (U of Arkansas)</a:t>
            </a:r>
          </a:p>
          <a:p>
            <a:r>
              <a:rPr lang="en-US"/>
              <a:t>Kosciuszko Foundation Newsletter (Fall 2023)</a:t>
            </a:r>
          </a:p>
          <a:p>
            <a:endParaRPr lang="en-US" i="1"/>
          </a:p>
          <a:p>
            <a:endParaRPr lang="en-US"/>
          </a:p>
        </p:txBody>
      </p:sp>
      <p:sp>
        <p:nvSpPr>
          <p:cNvPr id="6" name="Text Placeholder 5">
            <a:extLst>
              <a:ext uri="{FF2B5EF4-FFF2-40B4-BE49-F238E27FC236}">
                <a16:creationId xmlns:a16="http://schemas.microsoft.com/office/drawing/2014/main" id="{0F3DE336-0A7D-1121-F3C6-34867A716441}"/>
              </a:ext>
            </a:extLst>
          </p:cNvPr>
          <p:cNvSpPr>
            <a:spLocks noGrp="1"/>
          </p:cNvSpPr>
          <p:nvPr>
            <p:ph type="body" sz="quarter" idx="3"/>
          </p:nvPr>
        </p:nvSpPr>
        <p:spPr/>
        <p:txBody>
          <a:bodyPr/>
          <a:lstStyle/>
          <a:p>
            <a:r>
              <a:rPr lang="en-US"/>
              <a:t>Other</a:t>
            </a:r>
          </a:p>
        </p:txBody>
      </p:sp>
      <p:sp>
        <p:nvSpPr>
          <p:cNvPr id="7" name="Content Placeholder 6">
            <a:extLst>
              <a:ext uri="{FF2B5EF4-FFF2-40B4-BE49-F238E27FC236}">
                <a16:creationId xmlns:a16="http://schemas.microsoft.com/office/drawing/2014/main" id="{896E3E65-6637-35AA-44A6-C6C954630619}"/>
              </a:ext>
            </a:extLst>
          </p:cNvPr>
          <p:cNvSpPr>
            <a:spLocks noGrp="1"/>
          </p:cNvSpPr>
          <p:nvPr>
            <p:ph sz="quarter" idx="4"/>
          </p:nvPr>
        </p:nvSpPr>
        <p:spPr/>
        <p:txBody>
          <a:bodyPr/>
          <a:lstStyle/>
          <a:p>
            <a:r>
              <a:rPr lang="en-US"/>
              <a:t>Online Databases: </a:t>
            </a:r>
          </a:p>
          <a:p>
            <a:pPr lvl="1"/>
            <a:r>
              <a:rPr lang="en-US"/>
              <a:t>Fulbright</a:t>
            </a:r>
          </a:p>
          <a:p>
            <a:pPr lvl="1"/>
            <a:r>
              <a:rPr lang="en-US"/>
              <a:t>IREX finding Aids</a:t>
            </a:r>
          </a:p>
          <a:p>
            <a:r>
              <a:rPr lang="en-US"/>
              <a:t>Mentions in biographical dictionaries, etc.</a:t>
            </a:r>
          </a:p>
          <a:p>
            <a:r>
              <a:rPr lang="en-US"/>
              <a:t>IVLP Finding Aid (Giles Scott-Smith)</a:t>
            </a:r>
          </a:p>
          <a:p>
            <a:endParaRPr lang="en-US"/>
          </a:p>
          <a:p>
            <a:endParaRPr lang="en-US"/>
          </a:p>
          <a:p>
            <a:endParaRPr lang="en-US"/>
          </a:p>
          <a:p>
            <a:endParaRPr lang="en-US"/>
          </a:p>
        </p:txBody>
      </p:sp>
      <p:sp>
        <p:nvSpPr>
          <p:cNvPr id="2" name="Title 1">
            <a:extLst>
              <a:ext uri="{FF2B5EF4-FFF2-40B4-BE49-F238E27FC236}">
                <a16:creationId xmlns:a16="http://schemas.microsoft.com/office/drawing/2014/main" id="{DC87D556-8F08-486B-BBE9-6A8DAE66F82A}"/>
              </a:ext>
            </a:extLst>
          </p:cNvPr>
          <p:cNvSpPr>
            <a:spLocks noGrp="1"/>
          </p:cNvSpPr>
          <p:nvPr>
            <p:ph type="title"/>
          </p:nvPr>
        </p:nvSpPr>
        <p:spPr/>
        <p:txBody>
          <a:bodyPr/>
          <a:lstStyle/>
          <a:p>
            <a:r>
              <a:rPr lang="en-US">
                <a:solidFill>
                  <a:schemeClr val="accent2"/>
                </a:solidFill>
              </a:rPr>
              <a:t>Exchange Database Source Notes</a:t>
            </a:r>
          </a:p>
        </p:txBody>
      </p:sp>
    </p:spTree>
    <p:extLst>
      <p:ext uri="{BB962C8B-B14F-4D97-AF65-F5344CB8AC3E}">
        <p14:creationId xmlns:p14="http://schemas.microsoft.com/office/powerpoint/2010/main" val="3027631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39" name="Oval 38">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40" name="Oval 39">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42" name="Rectangle 41">
            <a:extLst>
              <a:ext uri="{FF2B5EF4-FFF2-40B4-BE49-F238E27FC236}">
                <a16:creationId xmlns:a16="http://schemas.microsoft.com/office/drawing/2014/main" id="{0680B5D0-24EC-465A-A0E6-C4DF951E0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4" name="Rectangle 43">
            <a:extLst>
              <a:ext uri="{FF2B5EF4-FFF2-40B4-BE49-F238E27FC236}">
                <a16:creationId xmlns:a16="http://schemas.microsoft.com/office/drawing/2014/main" id="{30BF1B50-A83E-4ED6-A2AA-C943C1F89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F31E8B2-210B-4B90-83BB-3B180732E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2F6EFF-37E3-613F-D110-39B7072B9029}"/>
              </a:ext>
            </a:extLst>
          </p:cNvPr>
          <p:cNvSpPr>
            <a:spLocks noGrp="1"/>
          </p:cNvSpPr>
          <p:nvPr>
            <p:ph type="title"/>
          </p:nvPr>
        </p:nvSpPr>
        <p:spPr>
          <a:xfrm>
            <a:off x="8200102" y="1432223"/>
            <a:ext cx="2818417" cy="3357976"/>
          </a:xfrm>
        </p:spPr>
        <p:txBody>
          <a:bodyPr vert="horz" lIns="91440" tIns="45720" rIns="91440" bIns="45720" rtlCol="0" anchor="ctr">
            <a:normAutofit/>
          </a:bodyPr>
          <a:lstStyle/>
          <a:p>
            <a:pPr>
              <a:lnSpc>
                <a:spcPct val="80000"/>
              </a:lnSpc>
            </a:pPr>
            <a:r>
              <a:rPr lang="en-US" sz="5100">
                <a:blipFill dpi="0" rotWithShape="1">
                  <a:blip r:embed="rId4"/>
                  <a:srcRect/>
                  <a:tile tx="6350" ty="-127000" sx="65000" sy="64000" flip="none" algn="tl"/>
                </a:blipFill>
              </a:rPr>
              <a:t>Insight 1:</a:t>
            </a:r>
            <a:br>
              <a:rPr lang="en-US" sz="5100">
                <a:blipFill dpi="0" rotWithShape="1">
                  <a:blip r:embed="rId4"/>
                  <a:srcRect/>
                  <a:tile tx="6350" ty="-127000" sx="65000" sy="64000" flip="none" algn="tl"/>
                </a:blipFill>
              </a:rPr>
            </a:br>
            <a:r>
              <a:rPr lang="en-US" sz="5100">
                <a:blipFill dpi="0" rotWithShape="1">
                  <a:blip r:embed="rId4"/>
                  <a:srcRect/>
                  <a:tile tx="6350" ty="-127000" sx="65000" sy="64000" flip="none" algn="tl"/>
                </a:blipFill>
              </a:rPr>
              <a:t>Pathways for Influence Exist</a:t>
            </a:r>
          </a:p>
        </p:txBody>
      </p:sp>
      <p:sp>
        <p:nvSpPr>
          <p:cNvPr id="48" name="Rectangle 47">
            <a:extLst>
              <a:ext uri="{FF2B5EF4-FFF2-40B4-BE49-F238E27FC236}">
                <a16:creationId xmlns:a16="http://schemas.microsoft.com/office/drawing/2014/main" id="{6B387409-2B98-40F8-A65F-EF7CF989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C9E5F284-A588-4AE7-A36D-1C93E4FD02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51" name="Oval 50">
              <a:extLst>
                <a:ext uri="{FF2B5EF4-FFF2-40B4-BE49-F238E27FC236}">
                  <a16:creationId xmlns:a16="http://schemas.microsoft.com/office/drawing/2014/main" id="{45D7D540-5CF2-4FC1-BE53-277CC22C0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52" name="Oval 51">
              <a:extLst>
                <a:ext uri="{FF2B5EF4-FFF2-40B4-BE49-F238E27FC236}">
                  <a16:creationId xmlns:a16="http://schemas.microsoft.com/office/drawing/2014/main" id="{916C9AA0-DC0C-49A1-ACDF-10BD6D739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5" name="Content Placeholder 4" descr="Chart, treemap chart&#10;&#10;Description automatically generated">
            <a:extLst>
              <a:ext uri="{FF2B5EF4-FFF2-40B4-BE49-F238E27FC236}">
                <a16:creationId xmlns:a16="http://schemas.microsoft.com/office/drawing/2014/main" id="{15197220-862E-F6CB-FB3A-708EAB380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0284" y="1388911"/>
            <a:ext cx="5792844" cy="4011543"/>
          </a:xfrm>
          <a:prstGeom prst="rect">
            <a:avLst/>
          </a:prstGeom>
        </p:spPr>
      </p:pic>
    </p:spTree>
    <p:extLst>
      <p:ext uri="{BB962C8B-B14F-4D97-AF65-F5344CB8AC3E}">
        <p14:creationId xmlns:p14="http://schemas.microsoft.com/office/powerpoint/2010/main" val="88499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A3B0-D449-87EF-C6F4-08BA22E52138}"/>
              </a:ext>
            </a:extLst>
          </p:cNvPr>
          <p:cNvSpPr>
            <a:spLocks noGrp="1"/>
          </p:cNvSpPr>
          <p:nvPr>
            <p:ph type="title"/>
          </p:nvPr>
        </p:nvSpPr>
        <p:spPr>
          <a:xfrm>
            <a:off x="8549640" y="685800"/>
            <a:ext cx="3200400" cy="5020056"/>
          </a:xfrm>
        </p:spPr>
        <p:txBody>
          <a:bodyPr>
            <a:normAutofit/>
          </a:bodyPr>
          <a:lstStyle/>
          <a:p>
            <a:r>
              <a:rPr lang="en-US" sz="5100"/>
              <a:t>Insight 1: Pathways for Influence Exist</a:t>
            </a:r>
            <a:br>
              <a:rPr lang="en-US" sz="5100"/>
            </a:br>
            <a:endParaRPr lang="en-US" sz="5100"/>
          </a:p>
        </p:txBody>
      </p:sp>
      <p:pic>
        <p:nvPicPr>
          <p:cNvPr id="5" name="Content Placeholder 4" descr="Chart, bar chart&#10;&#10;Description automatically generated">
            <a:extLst>
              <a:ext uri="{FF2B5EF4-FFF2-40B4-BE49-F238E27FC236}">
                <a16:creationId xmlns:a16="http://schemas.microsoft.com/office/drawing/2014/main" id="{A9C5C961-16BA-502B-28A3-EE2A405D8E6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9229" y="658431"/>
            <a:ext cx="7744633" cy="5541138"/>
          </a:xfrm>
        </p:spPr>
      </p:pic>
    </p:spTree>
    <p:extLst>
      <p:ext uri="{BB962C8B-B14F-4D97-AF65-F5344CB8AC3E}">
        <p14:creationId xmlns:p14="http://schemas.microsoft.com/office/powerpoint/2010/main" val="4058329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Oval 22">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25" name="Oval 24">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442F6EFF-37E3-613F-D110-39B7072B9029}"/>
              </a:ext>
            </a:extLst>
          </p:cNvPr>
          <p:cNvSpPr>
            <a:spLocks noGrp="1"/>
          </p:cNvSpPr>
          <p:nvPr>
            <p:ph type="title"/>
          </p:nvPr>
        </p:nvSpPr>
        <p:spPr>
          <a:xfrm>
            <a:off x="1490145" y="2376862"/>
            <a:ext cx="2640646" cy="2104273"/>
          </a:xfrm>
          <a:noFill/>
        </p:spPr>
        <p:txBody>
          <a:bodyPr>
            <a:normAutofit/>
          </a:bodyPr>
          <a:lstStyle/>
          <a:p>
            <a:pPr algn="ctr"/>
            <a:r>
              <a:rPr lang="en-US" sz="2800">
                <a:solidFill>
                  <a:srgbClr val="FFFFFF"/>
                </a:solidFill>
              </a:rPr>
              <a:t>Insight 2:</a:t>
            </a:r>
            <a:br>
              <a:rPr lang="en-US" sz="2800">
                <a:solidFill>
                  <a:srgbClr val="FFFFFF"/>
                </a:solidFill>
              </a:rPr>
            </a:br>
            <a:r>
              <a:rPr lang="en-US" sz="2800">
                <a:solidFill>
                  <a:srgbClr val="FFFFFF"/>
                </a:solidFill>
              </a:rPr>
              <a:t>Exchange Participation DOES NOT Equal Opposition</a:t>
            </a:r>
          </a:p>
        </p:txBody>
      </p:sp>
      <p:sp>
        <p:nvSpPr>
          <p:cNvPr id="27" name="Rectangle 26">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16" name="Content Placeholder 2">
            <a:extLst>
              <a:ext uri="{FF2B5EF4-FFF2-40B4-BE49-F238E27FC236}">
                <a16:creationId xmlns:a16="http://schemas.microsoft.com/office/drawing/2014/main" id="{5A67A590-5C9B-5E36-A326-F1D48D569EE1}"/>
              </a:ext>
            </a:extLst>
          </p:cNvPr>
          <p:cNvGraphicFramePr>
            <a:graphicFrameLocks noGrp="1"/>
          </p:cNvGraphicFramePr>
          <p:nvPr>
            <p:ph idx="1"/>
            <p:extLst>
              <p:ext uri="{D42A27DB-BD31-4B8C-83A1-F6EECF244321}">
                <p14:modId xmlns:p14="http://schemas.microsoft.com/office/powerpoint/2010/main" val="3636073037"/>
              </p:ext>
            </p:extLst>
          </p:nvPr>
        </p:nvGraphicFramePr>
        <p:xfrm>
          <a:off x="6081713" y="725488"/>
          <a:ext cx="5141912" cy="54070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86186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FCA88C2-C73C-4062-A097-8FBCE3090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3981C21-E132-4402-B31B-D725C1CE7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653241"/>
            <a:ext cx="109087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685C77-4E84-486A-9AE5-F3635BE98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2" y="822324"/>
            <a:ext cx="5149596" cy="5228279"/>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E28EE-9642-DE4F-EB5A-4BB860A30AE5}"/>
              </a:ext>
            </a:extLst>
          </p:cNvPr>
          <p:cNvSpPr>
            <a:spLocks noGrp="1"/>
          </p:cNvSpPr>
          <p:nvPr>
            <p:ph type="title"/>
          </p:nvPr>
        </p:nvSpPr>
        <p:spPr>
          <a:xfrm>
            <a:off x="1286934" y="1465790"/>
            <a:ext cx="2833678" cy="3941345"/>
          </a:xfrm>
        </p:spPr>
        <p:txBody>
          <a:bodyPr>
            <a:normAutofit/>
          </a:bodyPr>
          <a:lstStyle/>
          <a:p>
            <a:r>
              <a:rPr lang="en-US" sz="3200"/>
              <a:t>Insight 3: Participation Does NOT EQUAL Positional Moderation</a:t>
            </a:r>
          </a:p>
        </p:txBody>
      </p:sp>
      <p:sp>
        <p:nvSpPr>
          <p:cNvPr id="14" name="Rectangle 13">
            <a:extLst>
              <a:ext uri="{FF2B5EF4-FFF2-40B4-BE49-F238E27FC236}">
                <a16:creationId xmlns:a16="http://schemas.microsoft.com/office/drawing/2014/main" id="{E55C1C3E-5158-47F3-8FD9-14B22C3E6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6121662"/>
            <a:ext cx="109087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Chart, scatter chart&#10;&#10;Description automatically generated">
            <a:extLst>
              <a:ext uri="{FF2B5EF4-FFF2-40B4-BE49-F238E27FC236}">
                <a16:creationId xmlns:a16="http://schemas.microsoft.com/office/drawing/2014/main" id="{D15EA7BF-E892-6063-9B6E-24A513CFFC96}"/>
              </a:ext>
            </a:extLst>
          </p:cNvPr>
          <p:cNvPicPr>
            <a:picLocks noGrp="1" noChangeAspect="1"/>
          </p:cNvPicPr>
          <p:nvPr>
            <p:ph idx="1"/>
          </p:nvPr>
        </p:nvPicPr>
        <p:blipFill>
          <a:blip r:embed="rId5"/>
          <a:stretch>
            <a:fillRect/>
          </a:stretch>
        </p:blipFill>
        <p:spPr>
          <a:xfrm>
            <a:off x="3936395" y="7570"/>
            <a:ext cx="8135170" cy="6836854"/>
          </a:xfrm>
        </p:spPr>
      </p:pic>
    </p:spTree>
    <p:extLst>
      <p:ext uri="{BB962C8B-B14F-4D97-AF65-F5344CB8AC3E}">
        <p14:creationId xmlns:p14="http://schemas.microsoft.com/office/powerpoint/2010/main" val="2239564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365B2-E3BE-7CB1-B20A-9D031760EA04}"/>
              </a:ext>
            </a:extLst>
          </p:cNvPr>
          <p:cNvSpPr>
            <a:spLocks noGrp="1"/>
          </p:cNvSpPr>
          <p:nvPr>
            <p:ph type="title"/>
          </p:nvPr>
        </p:nvSpPr>
        <p:spPr>
          <a:xfrm>
            <a:off x="8549640" y="314325"/>
            <a:ext cx="3200400" cy="2108835"/>
          </a:xfrm>
        </p:spPr>
        <p:txBody>
          <a:bodyPr>
            <a:normAutofit fontScale="90000"/>
          </a:bodyPr>
          <a:lstStyle/>
          <a:p>
            <a:r>
              <a:rPr lang="en-US"/>
              <a:t>Insight 4:</a:t>
            </a:r>
            <a:br>
              <a:rPr lang="en-US"/>
            </a:br>
            <a:r>
              <a:rPr lang="en-US"/>
              <a:t>Late 1950s and early 1960s Exchanges mattered</a:t>
            </a:r>
          </a:p>
        </p:txBody>
      </p:sp>
      <p:sp>
        <p:nvSpPr>
          <p:cNvPr id="4" name="Text Placeholder 3">
            <a:extLst>
              <a:ext uri="{FF2B5EF4-FFF2-40B4-BE49-F238E27FC236}">
                <a16:creationId xmlns:a16="http://schemas.microsoft.com/office/drawing/2014/main" id="{3582536A-53D2-9372-0988-4619865346A4}"/>
              </a:ext>
            </a:extLst>
          </p:cNvPr>
          <p:cNvSpPr>
            <a:spLocks noGrp="1"/>
          </p:cNvSpPr>
          <p:nvPr>
            <p:ph type="body" sz="half" idx="2"/>
          </p:nvPr>
        </p:nvSpPr>
        <p:spPr>
          <a:xfrm>
            <a:off x="8549640" y="2786062"/>
            <a:ext cx="3200400" cy="2928937"/>
          </a:xfrm>
        </p:spPr>
        <p:txBody>
          <a:bodyPr/>
          <a:lstStyle/>
          <a:p>
            <a:pPr marL="285750" indent="-285750">
              <a:buFontTx/>
              <a:buChar char="-"/>
            </a:pPr>
            <a:r>
              <a:rPr lang="en-US"/>
              <a:t>Continued focus on Ford Foundation program</a:t>
            </a:r>
          </a:p>
          <a:p>
            <a:pPr marL="285750" indent="-285750">
              <a:buFontTx/>
              <a:buChar char="-"/>
            </a:pPr>
            <a:endParaRPr lang="en-US"/>
          </a:p>
        </p:txBody>
      </p:sp>
      <p:pic>
        <p:nvPicPr>
          <p:cNvPr id="5" name="Content Placeholder 16" descr="A picture containing text, writing implement, stationary, pencil&#10;&#10;Description automatically generated">
            <a:extLst>
              <a:ext uri="{FF2B5EF4-FFF2-40B4-BE49-F238E27FC236}">
                <a16:creationId xmlns:a16="http://schemas.microsoft.com/office/drawing/2014/main" id="{5149E29B-2097-BC4A-FA10-533D38AEC7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858" y="409902"/>
            <a:ext cx="8042056" cy="5570483"/>
          </a:xfrm>
        </p:spPr>
      </p:pic>
    </p:spTree>
    <p:extLst>
      <p:ext uri="{BB962C8B-B14F-4D97-AF65-F5344CB8AC3E}">
        <p14:creationId xmlns:p14="http://schemas.microsoft.com/office/powerpoint/2010/main" val="596618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365B2-E3BE-7CB1-B20A-9D031760EA04}"/>
              </a:ext>
            </a:extLst>
          </p:cNvPr>
          <p:cNvSpPr>
            <a:spLocks noGrp="1"/>
          </p:cNvSpPr>
          <p:nvPr>
            <p:ph type="title"/>
          </p:nvPr>
        </p:nvSpPr>
        <p:spPr/>
        <p:txBody>
          <a:bodyPr>
            <a:normAutofit/>
          </a:bodyPr>
          <a:lstStyle/>
          <a:p>
            <a:r>
              <a:rPr lang="en-US"/>
              <a:t>Insight 4: Late 1950s and early 1960s Exchanges mattered</a:t>
            </a:r>
          </a:p>
        </p:txBody>
      </p:sp>
      <p:pic>
        <p:nvPicPr>
          <p:cNvPr id="15" name="Content Placeholder 14" descr="Chart, bar chart&#10;&#10;Description automatically generated">
            <a:extLst>
              <a:ext uri="{FF2B5EF4-FFF2-40B4-BE49-F238E27FC236}">
                <a16:creationId xmlns:a16="http://schemas.microsoft.com/office/drawing/2014/main" id="{8603B299-CA3B-E836-B115-5510E11B811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81704" y="2193925"/>
            <a:ext cx="3731104" cy="3978275"/>
          </a:xfrm>
        </p:spPr>
      </p:pic>
      <p:pic>
        <p:nvPicPr>
          <p:cNvPr id="19" name="Content Placeholder 18" descr="Chart, histogram&#10;&#10;Description automatically generated">
            <a:extLst>
              <a:ext uri="{FF2B5EF4-FFF2-40B4-BE49-F238E27FC236}">
                <a16:creationId xmlns:a16="http://schemas.microsoft.com/office/drawing/2014/main" id="{E6AEA8EA-956B-02EC-C447-4EB1F59E565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31431" y="2193925"/>
            <a:ext cx="4220276" cy="3978275"/>
          </a:xfrm>
        </p:spPr>
      </p:pic>
    </p:spTree>
    <p:extLst>
      <p:ext uri="{BB962C8B-B14F-4D97-AF65-F5344CB8AC3E}">
        <p14:creationId xmlns:p14="http://schemas.microsoft.com/office/powerpoint/2010/main" val="1648365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3924709-0C0A-9E42-836C-9DE5A0593639}"/>
              </a:ext>
            </a:extLst>
          </p:cNvPr>
          <p:cNvPicPr>
            <a:picLocks noGrp="1" noChangeAspect="1"/>
          </p:cNvPicPr>
          <p:nvPr>
            <p:ph sz="quarter" idx="4"/>
          </p:nvPr>
        </p:nvPicPr>
        <p:blipFill>
          <a:blip r:embed="rId3"/>
          <a:stretch>
            <a:fillRect/>
          </a:stretch>
        </p:blipFill>
        <p:spPr>
          <a:xfrm>
            <a:off x="1069848" y="2833856"/>
            <a:ext cx="4754562" cy="3193049"/>
          </a:xfrm>
        </p:spPr>
      </p:pic>
      <p:sp>
        <p:nvSpPr>
          <p:cNvPr id="2" name="Title 1">
            <a:extLst>
              <a:ext uri="{FF2B5EF4-FFF2-40B4-BE49-F238E27FC236}">
                <a16:creationId xmlns:a16="http://schemas.microsoft.com/office/drawing/2014/main" id="{27BA4255-FE2D-8040-B45E-132E3C11089F}"/>
              </a:ext>
            </a:extLst>
          </p:cNvPr>
          <p:cNvSpPr>
            <a:spLocks noGrp="1"/>
          </p:cNvSpPr>
          <p:nvPr>
            <p:ph type="title"/>
          </p:nvPr>
        </p:nvSpPr>
        <p:spPr>
          <a:xfrm>
            <a:off x="1069848" y="484632"/>
            <a:ext cx="10058400" cy="2231272"/>
          </a:xfrm>
        </p:spPr>
        <p:txBody>
          <a:bodyPr>
            <a:normAutofit fontScale="90000"/>
          </a:bodyPr>
          <a:lstStyle/>
          <a:p>
            <a:pPr algn="ctr"/>
            <a:r>
              <a:rPr lang="en-US"/>
              <a:t>Network for analysis: </a:t>
            </a:r>
            <a:br>
              <a:rPr lang="en-US"/>
            </a:br>
            <a:r>
              <a:rPr lang="en-US"/>
              <a:t>Individuals who participated in the Round Table</a:t>
            </a:r>
          </a:p>
        </p:txBody>
      </p:sp>
      <p:sp>
        <p:nvSpPr>
          <p:cNvPr id="7" name="TextBox 6">
            <a:extLst>
              <a:ext uri="{FF2B5EF4-FFF2-40B4-BE49-F238E27FC236}">
                <a16:creationId xmlns:a16="http://schemas.microsoft.com/office/drawing/2014/main" id="{D346B6B4-0DF0-8E4C-8976-4E0E55D43087}"/>
              </a:ext>
            </a:extLst>
          </p:cNvPr>
          <p:cNvSpPr txBox="1"/>
          <p:nvPr/>
        </p:nvSpPr>
        <p:spPr>
          <a:xfrm>
            <a:off x="6578221" y="2833856"/>
            <a:ext cx="4440845" cy="3785652"/>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400"/>
              <a:t>567 individuals</a:t>
            </a:r>
          </a:p>
          <a:p>
            <a:pPr marL="342900" indent="-342900">
              <a:buFont typeface="Arial" panose="020B0604020202020204" pitchFamily="34" charset="0"/>
              <a:buChar char="•"/>
            </a:pPr>
            <a:r>
              <a:rPr lang="en-US" sz="2400"/>
              <a:t>Government, Opposition, Experts, Church, and Observer</a:t>
            </a:r>
          </a:p>
          <a:p>
            <a:pPr marL="342900" indent="-342900">
              <a:buFont typeface="Arial" panose="020B0604020202020204" pitchFamily="34" charset="0"/>
              <a:buChar char="•"/>
            </a:pPr>
            <a:r>
              <a:rPr lang="en-US" sz="2400"/>
              <a:t>Plenary Session and multiple sub-groupings and working groups</a:t>
            </a:r>
          </a:p>
          <a:p>
            <a:pPr marL="342900" indent="-342900">
              <a:buFont typeface="Arial" panose="020B0604020202020204" pitchFamily="34" charset="0"/>
              <a:buChar char="•"/>
            </a:pPr>
            <a:r>
              <a:rPr lang="en-US" sz="2400"/>
              <a:t>Created a network visualization app using Shiny (R package)</a:t>
            </a:r>
          </a:p>
        </p:txBody>
      </p:sp>
    </p:spTree>
    <p:extLst>
      <p:ext uri="{BB962C8B-B14F-4D97-AF65-F5344CB8AC3E}">
        <p14:creationId xmlns:p14="http://schemas.microsoft.com/office/powerpoint/2010/main" val="3234706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01C40124-1649-4FF2-8F64-C8284EB9FD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40" name="Oval 39">
              <a:extLst>
                <a:ext uri="{FF2B5EF4-FFF2-40B4-BE49-F238E27FC236}">
                  <a16:creationId xmlns:a16="http://schemas.microsoft.com/office/drawing/2014/main" id="{086727CD-9977-4B25-9516-2B6E06AAA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41" name="Oval 40">
              <a:extLst>
                <a:ext uri="{FF2B5EF4-FFF2-40B4-BE49-F238E27FC236}">
                  <a16:creationId xmlns:a16="http://schemas.microsoft.com/office/drawing/2014/main" id="{219F4D31-E06B-4B98-A1F1-A29AFCBDD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useBgFill="1">
        <p:nvSpPr>
          <p:cNvPr id="43" name="Rectangle 42">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9" name="Picture 8" descr="Chart&#10;&#10;Description automatically generated">
            <a:extLst>
              <a:ext uri="{FF2B5EF4-FFF2-40B4-BE49-F238E27FC236}">
                <a16:creationId xmlns:a16="http://schemas.microsoft.com/office/drawing/2014/main" id="{13BE5C56-6F0B-6351-BFC3-F9DAAE8B7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4248" y="80683"/>
            <a:ext cx="4185826" cy="3484701"/>
          </a:xfrm>
          <a:prstGeom prst="rect">
            <a:avLst/>
          </a:prstGeom>
        </p:spPr>
      </p:pic>
      <p:sp>
        <p:nvSpPr>
          <p:cNvPr id="45" name="Rectangle 44">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7" name="Rectangle 46">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5">
              <a:alphaModFix amt="9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A4D33B7-6C1F-AC53-2765-D97FEF0427B5}"/>
              </a:ext>
            </a:extLst>
          </p:cNvPr>
          <p:cNvSpPr>
            <a:spLocks noGrp="1"/>
          </p:cNvSpPr>
          <p:nvPr>
            <p:ph type="title"/>
          </p:nvPr>
        </p:nvSpPr>
        <p:spPr>
          <a:xfrm>
            <a:off x="1285456" y="4162031"/>
            <a:ext cx="4543683" cy="1767141"/>
          </a:xfrm>
        </p:spPr>
        <p:txBody>
          <a:bodyPr vert="horz" lIns="91440" tIns="45720" rIns="91440" bIns="45720" rtlCol="0" anchor="ctr">
            <a:normAutofit/>
          </a:bodyPr>
          <a:lstStyle/>
          <a:p>
            <a:pPr algn="r"/>
            <a:r>
              <a:rPr lang="en-US" sz="3800"/>
              <a:t>New Questions for Traditional historical Analysis</a:t>
            </a:r>
          </a:p>
        </p:txBody>
      </p:sp>
      <p:sp>
        <p:nvSpPr>
          <p:cNvPr id="4" name="Content Placeholder 3">
            <a:extLst>
              <a:ext uri="{FF2B5EF4-FFF2-40B4-BE49-F238E27FC236}">
                <a16:creationId xmlns:a16="http://schemas.microsoft.com/office/drawing/2014/main" id="{997F8DBC-D88A-9E5E-75DD-3F6C2F2B3657}"/>
              </a:ext>
            </a:extLst>
          </p:cNvPr>
          <p:cNvSpPr>
            <a:spLocks noGrp="1"/>
          </p:cNvSpPr>
          <p:nvPr>
            <p:ph sz="half" idx="2"/>
          </p:nvPr>
        </p:nvSpPr>
        <p:spPr>
          <a:xfrm>
            <a:off x="6217920" y="4170410"/>
            <a:ext cx="4699221" cy="1767141"/>
          </a:xfrm>
        </p:spPr>
        <p:txBody>
          <a:bodyPr vert="horz" lIns="91440" tIns="45720" rIns="91440" bIns="45720" rtlCol="0" anchor="ctr">
            <a:normAutofit/>
          </a:bodyPr>
          <a:lstStyle/>
          <a:p>
            <a:r>
              <a:rPr lang="en-US" sz="1800"/>
              <a:t>Is the cluster of exchange participants in the PZPR core a cluster of reformers?</a:t>
            </a:r>
          </a:p>
          <a:p>
            <a:r>
              <a:rPr lang="en-US" sz="1800"/>
              <a:t>How did exchanges effect their views?</a:t>
            </a:r>
          </a:p>
          <a:p>
            <a:endParaRPr lang="en-US" sz="1800"/>
          </a:p>
        </p:txBody>
      </p:sp>
      <p:sp>
        <p:nvSpPr>
          <p:cNvPr id="49" name="Rectangle 48">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1" name="Oval 50">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53" name="Oval 52">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7" name="Picture 7" descr="Chart&#10;&#10;Description automatically generated">
            <a:extLst>
              <a:ext uri="{FF2B5EF4-FFF2-40B4-BE49-F238E27FC236}">
                <a16:creationId xmlns:a16="http://schemas.microsoft.com/office/drawing/2014/main" id="{6A0CB6AD-CDFA-7207-A0B1-5EE128935A1C}"/>
              </a:ext>
            </a:extLst>
          </p:cNvPr>
          <p:cNvPicPr>
            <a:picLocks noChangeAspect="1"/>
          </p:cNvPicPr>
          <p:nvPr/>
        </p:nvPicPr>
        <p:blipFill>
          <a:blip r:embed="rId7"/>
          <a:stretch>
            <a:fillRect/>
          </a:stretch>
        </p:blipFill>
        <p:spPr>
          <a:xfrm>
            <a:off x="985838" y="0"/>
            <a:ext cx="4552950" cy="3810000"/>
          </a:xfrm>
          <a:prstGeom prst="rect">
            <a:avLst/>
          </a:prstGeom>
        </p:spPr>
      </p:pic>
    </p:spTree>
    <p:extLst>
      <p:ext uri="{BB962C8B-B14F-4D97-AF65-F5344CB8AC3E}">
        <p14:creationId xmlns:p14="http://schemas.microsoft.com/office/powerpoint/2010/main" val="1779709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33B7-6C1F-AC53-2765-D97FEF0427B5}"/>
              </a:ext>
            </a:extLst>
          </p:cNvPr>
          <p:cNvSpPr>
            <a:spLocks noGrp="1"/>
          </p:cNvSpPr>
          <p:nvPr>
            <p:ph type="title"/>
          </p:nvPr>
        </p:nvSpPr>
        <p:spPr>
          <a:xfrm>
            <a:off x="1285456" y="4162031"/>
            <a:ext cx="4543683" cy="1767141"/>
          </a:xfrm>
        </p:spPr>
        <p:txBody>
          <a:bodyPr vert="horz" lIns="91440" tIns="45720" rIns="91440" bIns="45720" rtlCol="0" anchor="ctr">
            <a:normAutofit/>
          </a:bodyPr>
          <a:lstStyle/>
          <a:p>
            <a:pPr algn="r"/>
            <a:r>
              <a:rPr lang="en-US" sz="3800"/>
              <a:t>New Questions for Traditional historical Analysis</a:t>
            </a:r>
          </a:p>
        </p:txBody>
      </p:sp>
      <p:sp>
        <p:nvSpPr>
          <p:cNvPr id="4" name="Content Placeholder 3">
            <a:extLst>
              <a:ext uri="{FF2B5EF4-FFF2-40B4-BE49-F238E27FC236}">
                <a16:creationId xmlns:a16="http://schemas.microsoft.com/office/drawing/2014/main" id="{997F8DBC-D88A-9E5E-75DD-3F6C2F2B3657}"/>
              </a:ext>
            </a:extLst>
          </p:cNvPr>
          <p:cNvSpPr>
            <a:spLocks noGrp="1"/>
          </p:cNvSpPr>
          <p:nvPr>
            <p:ph sz="half" idx="2"/>
          </p:nvPr>
        </p:nvSpPr>
        <p:spPr>
          <a:xfrm>
            <a:off x="6217920" y="4170410"/>
            <a:ext cx="4699221" cy="1767141"/>
          </a:xfrm>
        </p:spPr>
        <p:txBody>
          <a:bodyPr vert="horz" lIns="91440" tIns="45720" rIns="91440" bIns="45720" rtlCol="0" anchor="ctr">
            <a:normAutofit/>
          </a:bodyPr>
          <a:lstStyle/>
          <a:p>
            <a:r>
              <a:rPr lang="en-US" sz="1800"/>
              <a:t>Is the cluster of exchange participants in the Opposition core a cluster of reformers?</a:t>
            </a:r>
          </a:p>
          <a:p>
            <a:r>
              <a:rPr lang="en-US" sz="1800"/>
              <a:t>How did exchanges effect their views?</a:t>
            </a:r>
          </a:p>
          <a:p>
            <a:endParaRPr lang="en-US" sz="1800"/>
          </a:p>
        </p:txBody>
      </p:sp>
      <p:pic>
        <p:nvPicPr>
          <p:cNvPr id="8" name="Content Placeholder 7" descr="Diagram&#10;&#10;Description automatically generated">
            <a:extLst>
              <a:ext uri="{FF2B5EF4-FFF2-40B4-BE49-F238E27FC236}">
                <a16:creationId xmlns:a16="http://schemas.microsoft.com/office/drawing/2014/main" id="{B08E7EDE-54BA-8316-B439-E1431FD4B00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13500" y="165412"/>
            <a:ext cx="4754563" cy="3962135"/>
          </a:xfrm>
        </p:spPr>
      </p:pic>
      <p:pic>
        <p:nvPicPr>
          <p:cNvPr id="3" name="Picture 4" descr="Chart, scatter chart&#10;&#10;Description automatically generated">
            <a:extLst>
              <a:ext uri="{FF2B5EF4-FFF2-40B4-BE49-F238E27FC236}">
                <a16:creationId xmlns:a16="http://schemas.microsoft.com/office/drawing/2014/main" id="{DF0F06A5-B135-68CE-6575-B9917A017FC5}"/>
              </a:ext>
            </a:extLst>
          </p:cNvPr>
          <p:cNvPicPr>
            <a:picLocks noChangeAspect="1"/>
          </p:cNvPicPr>
          <p:nvPr/>
        </p:nvPicPr>
        <p:blipFill>
          <a:blip r:embed="rId3"/>
          <a:stretch>
            <a:fillRect/>
          </a:stretch>
        </p:blipFill>
        <p:spPr>
          <a:xfrm>
            <a:off x="882566" y="52513"/>
            <a:ext cx="4945856" cy="4107656"/>
          </a:xfrm>
          <a:prstGeom prst="rect">
            <a:avLst/>
          </a:prstGeom>
        </p:spPr>
      </p:pic>
    </p:spTree>
    <p:extLst>
      <p:ext uri="{BB962C8B-B14F-4D97-AF65-F5344CB8AC3E}">
        <p14:creationId xmlns:p14="http://schemas.microsoft.com/office/powerpoint/2010/main" val="2367197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6DBFAD4-B5FC-442B-A283-381B01B19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9B649DC7-8769-4383-A6F2-8F366BA7A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14" name="Oval 13">
              <a:extLst>
                <a:ext uri="{FF2B5EF4-FFF2-40B4-BE49-F238E27FC236}">
                  <a16:creationId xmlns:a16="http://schemas.microsoft.com/office/drawing/2014/main" id="{0C67FD53-2686-4E0E-BA49-976F78F9A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 useBgFill="1">
        <p:nvSpPr>
          <p:cNvPr id="16" name="Rectangle 15">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6814176-398F-EC0C-D1EC-B8F160F7A3E8}"/>
              </a:ext>
            </a:extLst>
          </p:cNvPr>
          <p:cNvSpPr>
            <a:spLocks noGrp="1"/>
          </p:cNvSpPr>
          <p:nvPr>
            <p:ph type="title"/>
          </p:nvPr>
        </p:nvSpPr>
        <p:spPr>
          <a:xfrm>
            <a:off x="1069848" y="484632"/>
            <a:ext cx="10058400" cy="1609344"/>
          </a:xfrm>
        </p:spPr>
        <p:txBody>
          <a:bodyPr vert="horz" lIns="91440" tIns="45720" rIns="91440" bIns="45720" rtlCol="0" anchor="ctr">
            <a:normAutofit/>
          </a:bodyPr>
          <a:lstStyle/>
          <a:p>
            <a:r>
              <a:rPr lang="en-US"/>
              <a:t>New Questions: Why FoRD and IVLP?</a:t>
            </a:r>
          </a:p>
        </p:txBody>
      </p:sp>
      <p:pic>
        <p:nvPicPr>
          <p:cNvPr id="7" name="Content Placeholder 6" descr="Chart, bar chart&#10;&#10;Description automatically generated">
            <a:extLst>
              <a:ext uri="{FF2B5EF4-FFF2-40B4-BE49-F238E27FC236}">
                <a16:creationId xmlns:a16="http://schemas.microsoft.com/office/drawing/2014/main" id="{91D28E7F-C7BD-00A2-5309-7D48F927BA9E}"/>
              </a:ext>
            </a:extLst>
          </p:cNvPr>
          <p:cNvPicPr>
            <a:picLocks noGrp="1" noChangeAspect="1"/>
          </p:cNvPicPr>
          <p:nvPr>
            <p:ph sz="half" idx="1"/>
          </p:nvPr>
        </p:nvPicPr>
        <p:blipFill rotWithShape="1">
          <a:blip r:embed="rId6">
            <a:extLst>
              <a:ext uri="{28A0092B-C50C-407E-A947-70E740481C1C}">
                <a14:useLocalDpi xmlns:a14="http://schemas.microsoft.com/office/drawing/2010/main" val="0"/>
              </a:ext>
            </a:extLst>
          </a:blip>
          <a:srcRect t="9936"/>
          <a:stretch/>
        </p:blipFill>
        <p:spPr>
          <a:xfrm>
            <a:off x="1007196" y="2265037"/>
            <a:ext cx="5088800" cy="3907158"/>
          </a:xfrm>
          <a:prstGeom prst="rect">
            <a:avLst/>
          </a:prstGeom>
        </p:spPr>
      </p:pic>
      <p:sp>
        <p:nvSpPr>
          <p:cNvPr id="5" name="Content Placeholder 4">
            <a:extLst>
              <a:ext uri="{FF2B5EF4-FFF2-40B4-BE49-F238E27FC236}">
                <a16:creationId xmlns:a16="http://schemas.microsoft.com/office/drawing/2014/main" id="{798FB2FF-5583-11EC-5EAE-BD27A7B3BEFE}"/>
              </a:ext>
            </a:extLst>
          </p:cNvPr>
          <p:cNvSpPr>
            <a:spLocks noGrp="1"/>
          </p:cNvSpPr>
          <p:nvPr>
            <p:ph sz="half" idx="2"/>
          </p:nvPr>
        </p:nvSpPr>
        <p:spPr>
          <a:xfrm>
            <a:off x="6496216" y="2320412"/>
            <a:ext cx="4632031" cy="3851787"/>
          </a:xfrm>
        </p:spPr>
        <p:txBody>
          <a:bodyPr vert="horz" lIns="91440" tIns="45720" rIns="91440" bIns="45720" rtlCol="0" anchor="ctr">
            <a:normAutofit/>
          </a:bodyPr>
          <a:lstStyle/>
          <a:p>
            <a:r>
              <a:rPr lang="en-US"/>
              <a:t>Humanists, Journalists, and Social Scientists vs. Medical and Hard Sciences?</a:t>
            </a:r>
          </a:p>
          <a:p>
            <a:r>
              <a:rPr lang="en-US"/>
              <a:t>Role of Leadership?</a:t>
            </a:r>
          </a:p>
          <a:p>
            <a:r>
              <a:rPr lang="en-US"/>
              <a:t>Freedom of action?</a:t>
            </a:r>
          </a:p>
          <a:p>
            <a:r>
              <a:rPr lang="en-US"/>
              <a:t>Policy applications for today?</a:t>
            </a:r>
          </a:p>
          <a:p>
            <a:endParaRPr lang="en-US"/>
          </a:p>
        </p:txBody>
      </p:sp>
      <p:sp>
        <p:nvSpPr>
          <p:cNvPr id="24" name="Oval 23">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26" name="Oval 25">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4233739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10">
            <a:extLst>
              <a:ext uri="{FF2B5EF4-FFF2-40B4-BE49-F238E27FC236}">
                <a16:creationId xmlns:a16="http://schemas.microsoft.com/office/drawing/2014/main" id="{16DBFAD4-B5FC-442B-A283-381B01B19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9B649DC7-8769-4383-A6F2-8F366BA7A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13" name="Oval 12">
              <a:extLst>
                <a:ext uri="{FF2B5EF4-FFF2-40B4-BE49-F238E27FC236}">
                  <a16:creationId xmlns:a16="http://schemas.microsoft.com/office/drawing/2014/main" id="{0C67FD53-2686-4E0E-BA49-976F78F9A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
        <p:nvSpPr>
          <p:cNvPr id="28" name="Rectangle 14">
            <a:extLst>
              <a:ext uri="{FF2B5EF4-FFF2-40B4-BE49-F238E27FC236}">
                <a16:creationId xmlns:a16="http://schemas.microsoft.com/office/drawing/2014/main" id="{CCF043BA-0C52-4068-BCF5-2B2D89BA9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D498DA-9515-027C-DA60-E9ADF5BE0F69}"/>
              </a:ext>
            </a:extLst>
          </p:cNvPr>
          <p:cNvSpPr>
            <a:spLocks noGrp="1"/>
          </p:cNvSpPr>
          <p:nvPr>
            <p:ph type="title"/>
          </p:nvPr>
        </p:nvSpPr>
        <p:spPr>
          <a:xfrm>
            <a:off x="7883612" y="484632"/>
            <a:ext cx="3816774" cy="1609344"/>
          </a:xfrm>
          <a:ln>
            <a:noFill/>
          </a:ln>
        </p:spPr>
        <p:txBody>
          <a:bodyPr vert="horz" lIns="91440" tIns="45720" rIns="91440" bIns="45720" rtlCol="0" anchor="ctr">
            <a:normAutofit/>
          </a:bodyPr>
          <a:lstStyle/>
          <a:p>
            <a:r>
              <a:rPr lang="en-US" sz="3200"/>
              <a:t>New Questions: How to Improve the Shiny App?</a:t>
            </a:r>
          </a:p>
        </p:txBody>
      </p:sp>
      <p:sp>
        <p:nvSpPr>
          <p:cNvPr id="4" name="Content Placeholder 3">
            <a:extLst>
              <a:ext uri="{FF2B5EF4-FFF2-40B4-BE49-F238E27FC236}">
                <a16:creationId xmlns:a16="http://schemas.microsoft.com/office/drawing/2014/main" id="{2E549E0B-AD2D-A860-35B7-1FDA4B53AB8B}"/>
              </a:ext>
            </a:extLst>
          </p:cNvPr>
          <p:cNvSpPr>
            <a:spLocks noGrp="1"/>
          </p:cNvSpPr>
          <p:nvPr>
            <p:ph sz="half" idx="2"/>
          </p:nvPr>
        </p:nvSpPr>
        <p:spPr>
          <a:xfrm>
            <a:off x="7883611" y="2121408"/>
            <a:ext cx="3816774" cy="4050792"/>
          </a:xfrm>
        </p:spPr>
        <p:txBody>
          <a:bodyPr vert="horz" lIns="91440" tIns="45720" rIns="91440" bIns="45720" rtlCol="0" anchor="t">
            <a:normAutofit/>
          </a:bodyPr>
          <a:lstStyle/>
          <a:p>
            <a:r>
              <a:rPr lang="en-US" sz="2400" dirty="0"/>
              <a:t>Add, correct, modify, and expand the dataset</a:t>
            </a:r>
          </a:p>
          <a:p>
            <a:r>
              <a:rPr lang="en-US" sz="2400" dirty="0"/>
              <a:t>Your own questions</a:t>
            </a:r>
          </a:p>
          <a:p>
            <a:endParaRPr lang="en-US" sz="1600"/>
          </a:p>
          <a:p>
            <a:endParaRPr lang="en-US" sz="1600"/>
          </a:p>
        </p:txBody>
      </p:sp>
      <p:grpSp>
        <p:nvGrpSpPr>
          <p:cNvPr id="29" name="Group 16">
            <a:extLst>
              <a:ext uri="{FF2B5EF4-FFF2-40B4-BE49-F238E27FC236}">
                <a16:creationId xmlns:a16="http://schemas.microsoft.com/office/drawing/2014/main" id="{789ACCC8-A635-400E-B9C0-AD9CA57109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8" name="Oval 17">
              <a:extLst>
                <a:ext uri="{FF2B5EF4-FFF2-40B4-BE49-F238E27FC236}">
                  <a16:creationId xmlns:a16="http://schemas.microsoft.com/office/drawing/2014/main" id="{CBC21CEB-233C-4B50-8CCA-829AD0428F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30" name="Oval 18">
              <a:extLst>
                <a:ext uri="{FF2B5EF4-FFF2-40B4-BE49-F238E27FC236}">
                  <a16:creationId xmlns:a16="http://schemas.microsoft.com/office/drawing/2014/main" id="{F3DF2D74-CD63-49A8-A93B-9DA2F5951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7" name="Picture 7" descr="Chart, diagram&#10;&#10;Description automatically generated">
            <a:extLst>
              <a:ext uri="{FF2B5EF4-FFF2-40B4-BE49-F238E27FC236}">
                <a16:creationId xmlns:a16="http://schemas.microsoft.com/office/drawing/2014/main" id="{BB3B4880-7B10-E567-817B-AF8A56E03544}"/>
              </a:ext>
            </a:extLst>
          </p:cNvPr>
          <p:cNvPicPr>
            <a:picLocks noGrp="1" noChangeAspect="1"/>
          </p:cNvPicPr>
          <p:nvPr>
            <p:ph sz="half" idx="1"/>
          </p:nvPr>
        </p:nvPicPr>
        <p:blipFill>
          <a:blip r:embed="rId6"/>
          <a:stretch>
            <a:fillRect/>
          </a:stretch>
        </p:blipFill>
        <p:spPr>
          <a:xfrm>
            <a:off x="-251745" y="-475"/>
            <a:ext cx="8160065" cy="6867523"/>
          </a:xfrm>
        </p:spPr>
      </p:pic>
    </p:spTree>
    <p:extLst>
      <p:ext uri="{BB962C8B-B14F-4D97-AF65-F5344CB8AC3E}">
        <p14:creationId xmlns:p14="http://schemas.microsoft.com/office/powerpoint/2010/main" val="30035973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94ED9-D5CF-CAB2-7567-BD42817B8971}"/>
              </a:ext>
            </a:extLst>
          </p:cNvPr>
          <p:cNvSpPr>
            <a:spLocks noGrp="1"/>
          </p:cNvSpPr>
          <p:nvPr>
            <p:ph type="title"/>
          </p:nvPr>
        </p:nvSpPr>
        <p:spPr>
          <a:xfrm>
            <a:off x="1069848" y="484632"/>
            <a:ext cx="3018676" cy="2027340"/>
          </a:xfrm>
        </p:spPr>
        <p:txBody>
          <a:bodyPr>
            <a:normAutofit fontScale="90000"/>
          </a:bodyPr>
          <a:lstStyle/>
          <a:p>
            <a:r>
              <a:rPr lang="en-US"/>
              <a:t>COMMENTS AND QUESTIONS?</a:t>
            </a:r>
          </a:p>
        </p:txBody>
      </p:sp>
      <p:pic>
        <p:nvPicPr>
          <p:cNvPr id="6" name="Content Placeholder 5">
            <a:extLst>
              <a:ext uri="{FF2B5EF4-FFF2-40B4-BE49-F238E27FC236}">
                <a16:creationId xmlns:a16="http://schemas.microsoft.com/office/drawing/2014/main" id="{F3F00DCB-DBCF-0BE1-A6D3-30A077EB32D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806953" y="484632"/>
            <a:ext cx="7620000" cy="6349999"/>
          </a:xfrm>
        </p:spPr>
      </p:pic>
      <p:sp>
        <p:nvSpPr>
          <p:cNvPr id="7" name="TextBox 6">
            <a:extLst>
              <a:ext uri="{FF2B5EF4-FFF2-40B4-BE49-F238E27FC236}">
                <a16:creationId xmlns:a16="http://schemas.microsoft.com/office/drawing/2014/main" id="{BF98B023-D3F4-25BC-1C60-88CF22FF6C4F}"/>
              </a:ext>
            </a:extLst>
          </p:cNvPr>
          <p:cNvSpPr txBox="1"/>
          <p:nvPr/>
        </p:nvSpPr>
        <p:spPr>
          <a:xfrm>
            <a:off x="1061545" y="3457902"/>
            <a:ext cx="3258207" cy="3139321"/>
          </a:xfrm>
          <a:prstGeom prst="rect">
            <a:avLst/>
          </a:prstGeom>
          <a:noFill/>
        </p:spPr>
        <p:txBody>
          <a:bodyPr wrap="square" rtlCol="0">
            <a:spAutoFit/>
          </a:bodyPr>
          <a:lstStyle/>
          <a:p>
            <a:r>
              <a:rPr lang="en-US"/>
              <a:t>*This work has been generously funded by:</a:t>
            </a:r>
          </a:p>
          <a:p>
            <a:endParaRPr lang="en-US"/>
          </a:p>
          <a:p>
            <a:pPr marL="285750" indent="-285750">
              <a:buFont typeface="Arial" panose="020B0604020202020204" pitchFamily="34" charset="0"/>
              <a:buChar char="•"/>
            </a:pPr>
            <a:r>
              <a:rPr lang="en-US">
                <a:solidFill>
                  <a:schemeClr val="accent2"/>
                </a:solidFill>
              </a:rPr>
              <a:t>Smith Richardson Foundation</a:t>
            </a:r>
          </a:p>
          <a:p>
            <a:pPr marL="285750" indent="-285750">
              <a:buFont typeface="Arial" panose="020B0604020202020204" pitchFamily="34" charset="0"/>
              <a:buChar char="•"/>
            </a:pPr>
            <a:r>
              <a:rPr lang="en-US">
                <a:solidFill>
                  <a:schemeClr val="accent2"/>
                </a:solidFill>
              </a:rPr>
              <a:t>Polish-American Fulbright Committee</a:t>
            </a:r>
          </a:p>
          <a:p>
            <a:pPr marL="285750" indent="-285750">
              <a:buFont typeface="Arial" panose="020B0604020202020204" pitchFamily="34" charset="0"/>
              <a:buChar char="•"/>
            </a:pPr>
            <a:r>
              <a:rPr lang="en-US">
                <a:solidFill>
                  <a:schemeClr val="accent2"/>
                </a:solidFill>
              </a:rPr>
              <a:t>Cal Poly</a:t>
            </a:r>
          </a:p>
          <a:p>
            <a:pPr marL="285750" indent="-285750">
              <a:buFont typeface="Arial" panose="020B0604020202020204" pitchFamily="34" charset="0"/>
              <a:buChar char="•"/>
            </a:pPr>
            <a:r>
              <a:rPr lang="en-US">
                <a:solidFill>
                  <a:schemeClr val="accent2"/>
                </a:solidFill>
              </a:rPr>
              <a:t>Rockefeller Archives Center</a:t>
            </a:r>
          </a:p>
          <a:p>
            <a:endParaRPr lang="en-US"/>
          </a:p>
        </p:txBody>
      </p:sp>
    </p:spTree>
    <p:extLst>
      <p:ext uri="{BB962C8B-B14F-4D97-AF65-F5344CB8AC3E}">
        <p14:creationId xmlns:p14="http://schemas.microsoft.com/office/powerpoint/2010/main" val="1653505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radar chart&#10;&#10;Description automatically generated">
            <a:extLst>
              <a:ext uri="{FF2B5EF4-FFF2-40B4-BE49-F238E27FC236}">
                <a16:creationId xmlns:a16="http://schemas.microsoft.com/office/drawing/2014/main" id="{DB9021CA-A4A5-3306-D623-3759F07B4AA9}"/>
              </a:ext>
            </a:extLst>
          </p:cNvPr>
          <p:cNvPicPr>
            <a:picLocks noChangeAspect="1"/>
          </p:cNvPicPr>
          <p:nvPr/>
        </p:nvPicPr>
        <p:blipFill>
          <a:blip r:embed="rId3"/>
          <a:stretch>
            <a:fillRect/>
          </a:stretch>
        </p:blipFill>
        <p:spPr>
          <a:xfrm>
            <a:off x="2295526" y="-10205"/>
            <a:ext cx="7660479" cy="6842691"/>
          </a:xfrm>
          <a:prstGeom prst="rect">
            <a:avLst/>
          </a:prstGeom>
        </p:spPr>
      </p:pic>
    </p:spTree>
    <p:extLst>
      <p:ext uri="{BB962C8B-B14F-4D97-AF65-F5344CB8AC3E}">
        <p14:creationId xmlns:p14="http://schemas.microsoft.com/office/powerpoint/2010/main" val="1102639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radar chart, scatter chart&#10;&#10;Description automatically generated">
            <a:extLst>
              <a:ext uri="{FF2B5EF4-FFF2-40B4-BE49-F238E27FC236}">
                <a16:creationId xmlns:a16="http://schemas.microsoft.com/office/drawing/2014/main" id="{4B3F8FCD-4350-0FB7-66AD-325BBC78466D}"/>
              </a:ext>
            </a:extLst>
          </p:cNvPr>
          <p:cNvPicPr>
            <a:picLocks noChangeAspect="1"/>
          </p:cNvPicPr>
          <p:nvPr/>
        </p:nvPicPr>
        <p:blipFill>
          <a:blip r:embed="rId3"/>
          <a:stretch>
            <a:fillRect/>
          </a:stretch>
        </p:blipFill>
        <p:spPr>
          <a:xfrm>
            <a:off x="2033588" y="11907"/>
            <a:ext cx="8136730" cy="6822280"/>
          </a:xfrm>
          <a:prstGeom prst="rect">
            <a:avLst/>
          </a:prstGeom>
        </p:spPr>
      </p:pic>
    </p:spTree>
    <p:extLst>
      <p:ext uri="{BB962C8B-B14F-4D97-AF65-F5344CB8AC3E}">
        <p14:creationId xmlns:p14="http://schemas.microsoft.com/office/powerpoint/2010/main" val="1358162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scatter chart&#10;&#10;Description automatically generated">
            <a:extLst>
              <a:ext uri="{FF2B5EF4-FFF2-40B4-BE49-F238E27FC236}">
                <a16:creationId xmlns:a16="http://schemas.microsoft.com/office/drawing/2014/main" id="{ABAF26B1-FCFB-CA6A-DC49-3B2E94E4AFBB}"/>
              </a:ext>
            </a:extLst>
          </p:cNvPr>
          <p:cNvPicPr>
            <a:picLocks noChangeAspect="1"/>
          </p:cNvPicPr>
          <p:nvPr/>
        </p:nvPicPr>
        <p:blipFill>
          <a:blip r:embed="rId3"/>
          <a:stretch>
            <a:fillRect/>
          </a:stretch>
        </p:blipFill>
        <p:spPr>
          <a:xfrm>
            <a:off x="2021683" y="11907"/>
            <a:ext cx="8112916" cy="6834186"/>
          </a:xfrm>
          <a:prstGeom prst="rect">
            <a:avLst/>
          </a:prstGeom>
        </p:spPr>
      </p:pic>
    </p:spTree>
    <p:extLst>
      <p:ext uri="{BB962C8B-B14F-4D97-AF65-F5344CB8AC3E}">
        <p14:creationId xmlns:p14="http://schemas.microsoft.com/office/powerpoint/2010/main" val="698788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radar chart, scatter chart&#10;&#10;Description automatically generated">
            <a:extLst>
              <a:ext uri="{FF2B5EF4-FFF2-40B4-BE49-F238E27FC236}">
                <a16:creationId xmlns:a16="http://schemas.microsoft.com/office/drawing/2014/main" id="{091ABBFA-1774-C12D-D13B-BCE2342C5A61}"/>
              </a:ext>
            </a:extLst>
          </p:cNvPr>
          <p:cNvPicPr>
            <a:picLocks noChangeAspect="1"/>
          </p:cNvPicPr>
          <p:nvPr/>
        </p:nvPicPr>
        <p:blipFill>
          <a:blip r:embed="rId3"/>
          <a:stretch>
            <a:fillRect/>
          </a:stretch>
        </p:blipFill>
        <p:spPr>
          <a:xfrm>
            <a:off x="1962151" y="1"/>
            <a:ext cx="8243886" cy="6869905"/>
          </a:xfrm>
          <a:prstGeom prst="rect">
            <a:avLst/>
          </a:prstGeom>
        </p:spPr>
      </p:pic>
    </p:spTree>
    <p:extLst>
      <p:ext uri="{BB962C8B-B14F-4D97-AF65-F5344CB8AC3E}">
        <p14:creationId xmlns:p14="http://schemas.microsoft.com/office/powerpoint/2010/main" val="3765446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radar chart, scatter chart&#10;&#10;Description automatically generated">
            <a:extLst>
              <a:ext uri="{FF2B5EF4-FFF2-40B4-BE49-F238E27FC236}">
                <a16:creationId xmlns:a16="http://schemas.microsoft.com/office/drawing/2014/main" id="{C311DBD5-4C83-EBD4-DE43-5D395895068C}"/>
              </a:ext>
            </a:extLst>
          </p:cNvPr>
          <p:cNvPicPr>
            <a:picLocks noChangeAspect="1"/>
          </p:cNvPicPr>
          <p:nvPr/>
        </p:nvPicPr>
        <p:blipFill>
          <a:blip r:embed="rId3"/>
          <a:stretch>
            <a:fillRect/>
          </a:stretch>
        </p:blipFill>
        <p:spPr>
          <a:xfrm>
            <a:off x="1962151" y="2"/>
            <a:ext cx="8243885" cy="6869904"/>
          </a:xfrm>
          <a:prstGeom prst="rect">
            <a:avLst/>
          </a:prstGeom>
        </p:spPr>
      </p:pic>
    </p:spTree>
    <p:extLst>
      <p:ext uri="{BB962C8B-B14F-4D97-AF65-F5344CB8AC3E}">
        <p14:creationId xmlns:p14="http://schemas.microsoft.com/office/powerpoint/2010/main" val="190467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scatter chart&#10;&#10;Description automatically generated">
            <a:extLst>
              <a:ext uri="{FF2B5EF4-FFF2-40B4-BE49-F238E27FC236}">
                <a16:creationId xmlns:a16="http://schemas.microsoft.com/office/drawing/2014/main" id="{54A802BB-16AC-7C40-2540-29D25EA782DB}"/>
              </a:ext>
            </a:extLst>
          </p:cNvPr>
          <p:cNvPicPr>
            <a:picLocks noChangeAspect="1"/>
          </p:cNvPicPr>
          <p:nvPr/>
        </p:nvPicPr>
        <p:blipFill>
          <a:blip r:embed="rId3"/>
          <a:stretch>
            <a:fillRect/>
          </a:stretch>
        </p:blipFill>
        <p:spPr>
          <a:xfrm>
            <a:off x="1997869" y="11907"/>
            <a:ext cx="8184355" cy="6834186"/>
          </a:xfrm>
          <a:prstGeom prst="rect">
            <a:avLst/>
          </a:prstGeom>
        </p:spPr>
      </p:pic>
    </p:spTree>
    <p:extLst>
      <p:ext uri="{BB962C8B-B14F-4D97-AF65-F5344CB8AC3E}">
        <p14:creationId xmlns:p14="http://schemas.microsoft.com/office/powerpoint/2010/main" val="12491809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1207</TotalTime>
  <Words>2230</Words>
  <Application>Microsoft Macintosh PowerPoint</Application>
  <PresentationFormat>Widescreen</PresentationFormat>
  <Paragraphs>223</Paragraphs>
  <Slides>34</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Rockwell</vt:lpstr>
      <vt:lpstr>Rockwell Condensed</vt:lpstr>
      <vt:lpstr>Rockwell Extra Bold</vt:lpstr>
      <vt:lpstr>Wingdings</vt:lpstr>
      <vt:lpstr>Wood Type</vt:lpstr>
      <vt:lpstr>Using Network Analysis to Investigate U.S. Influence on  Poland’s Round Table Process</vt:lpstr>
      <vt:lpstr>CORE Research Question:</vt:lpstr>
      <vt:lpstr>Network for analysis:  Individuals who participated in the Round 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Round Table Participants Dataset creation</vt:lpstr>
      <vt:lpstr>How to Quantify a Life?</vt:lpstr>
      <vt:lpstr>Database Source Notes</vt:lpstr>
      <vt:lpstr>Round Table Participants DATABASE and shiny app DESIGN</vt:lpstr>
      <vt:lpstr>Data Cleaning</vt:lpstr>
      <vt:lpstr>Shiny App Design</vt:lpstr>
      <vt:lpstr>Shiny App Design</vt:lpstr>
      <vt:lpstr>Accessing the resources</vt:lpstr>
      <vt:lpstr>App Usage Tips</vt:lpstr>
      <vt:lpstr>CORE Research Question:</vt:lpstr>
      <vt:lpstr>US-Sponsored Exchange Programs, 1956-1989</vt:lpstr>
      <vt:lpstr>Exchange Database Source Notes</vt:lpstr>
      <vt:lpstr>Insight 1: Pathways for Influence Exist</vt:lpstr>
      <vt:lpstr>Insight 1: Pathways for Influence Exist </vt:lpstr>
      <vt:lpstr>Insight 2: Exchange Participation DOES NOT Equal Opposition</vt:lpstr>
      <vt:lpstr>Insight 3: Participation Does NOT EQUAL Positional Moderation</vt:lpstr>
      <vt:lpstr>Insight 4: Late 1950s and early 1960s Exchanges mattered</vt:lpstr>
      <vt:lpstr>Insight 4: Late 1950s and early 1960s Exchanges mattered</vt:lpstr>
      <vt:lpstr>New Questions for Traditional historical Analysis</vt:lpstr>
      <vt:lpstr>New Questions for Traditional historical Analysis</vt:lpstr>
      <vt:lpstr>New Questions: Why FoRD and IVLP?</vt:lpstr>
      <vt:lpstr>New Questions: How to Improve the Shiny App?</vt:lpstr>
      <vt:lpstr>COMMENTS AND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the Indefinable:  Designing a Social Network Analysis Shiny App to Explore the Influence of East-West Exchanges on Poland’s Political Transformation</dc:title>
  <dc:creator>Gregory Domber</dc:creator>
  <cp:lastModifiedBy>Kelly N. Bodwin</cp:lastModifiedBy>
  <cp:revision>254</cp:revision>
  <dcterms:created xsi:type="dcterms:W3CDTF">2019-06-29T20:00:37Z</dcterms:created>
  <dcterms:modified xsi:type="dcterms:W3CDTF">2024-02-28T19:01:22Z</dcterms:modified>
</cp:coreProperties>
</file>